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57" r:id="rId4"/>
    <p:sldId id="347" r:id="rId5"/>
    <p:sldId id="258" r:id="rId7"/>
    <p:sldId id="342" r:id="rId8"/>
    <p:sldId id="260" r:id="rId9"/>
    <p:sldId id="343" r:id="rId10"/>
    <p:sldId id="262" r:id="rId11"/>
    <p:sldId id="344" r:id="rId12"/>
    <p:sldId id="264" r:id="rId13"/>
    <p:sldId id="346" r:id="rId14"/>
    <p:sldId id="265" r:id="rId15"/>
    <p:sldId id="266" r:id="rId16"/>
    <p:sldId id="281" r:id="rId17"/>
    <p:sldId id="291" r:id="rId18"/>
    <p:sldId id="295" r:id="rId19"/>
    <p:sldId id="313" r:id="rId20"/>
    <p:sldId id="315" r:id="rId21"/>
    <p:sldId id="314" r:id="rId22"/>
  </p:sldIdLst>
  <p:sldSz cx="9903460" cy="6858000" type="A4"/>
  <p:notesSz cx="9144000" cy="6858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31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ADA"/>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70"/>
        <p:guide pos="311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gs" Target="tags/tag97.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25806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979" y="0"/>
            <a:ext cx="5283200" cy="25806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552950" y="642938"/>
            <a:ext cx="3086100" cy="1735931"/>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2475309"/>
            <a:ext cx="9753600" cy="2025253"/>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4885432"/>
            <a:ext cx="5283200" cy="25806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979" y="4885432"/>
            <a:ext cx="5283200" cy="25806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
        <p:nvSpPr>
          <p:cNvPr id="5" name="页脚占位符 4"/>
          <p:cNvSpPr>
            <a:spLocks noGrp="1"/>
          </p:cNvSpPr>
          <p:nvPr>
            <p:ph type="ftr" sz="quarter" idx="4"/>
          </p:nvPr>
        </p:nvSpPr>
        <p:spPr/>
        <p:txBody>
          <a:bodyPr/>
          <a:p>
            <a:r>
              <a:rPr lang="zh-CN" altLang="en-US"/>
              <a:t>MEKALEO  Grid screen</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image" Target="../media/image1.png"/><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973817" y="914400"/>
            <a:ext cx="7960146"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973817" y="3560400"/>
            <a:ext cx="7960146"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494219" y="774000"/>
            <a:ext cx="8913492"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973817" y="2484000"/>
            <a:ext cx="7960146"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973817" y="3560400"/>
            <a:ext cx="7960146"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94219" y="608400"/>
            <a:ext cx="8910568"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94219" y="1490400"/>
            <a:ext cx="8910568"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617179" y="3848400"/>
            <a:ext cx="6310799"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617179" y="4615200"/>
            <a:ext cx="6310799"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94219" y="608400"/>
            <a:ext cx="8910568"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494219" y="1501200"/>
            <a:ext cx="420525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5208310" y="1501200"/>
            <a:ext cx="420525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94219" y="608400"/>
            <a:ext cx="8910568"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494219" y="1429200"/>
            <a:ext cx="4339771"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94219" y="1854000"/>
            <a:ext cx="4339771"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5065463" y="1421729"/>
            <a:ext cx="4339771"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5065463" y="1854000"/>
            <a:ext cx="4339771"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94219" y="608400"/>
            <a:ext cx="8910568"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pic>
        <p:nvPicPr>
          <p:cNvPr id="5" name="图片 4" descr="7"/>
          <p:cNvPicPr>
            <a:picLocks noChangeAspect="1"/>
          </p:cNvPicPr>
          <p:nvPr userDrawn="1"/>
        </p:nvPicPr>
        <p:blipFill>
          <a:blip r:embed="rId5">
            <a:alphaModFix amt="5000"/>
          </a:blip>
          <a:srcRect l="20301" r="3687" b="52507"/>
          <a:stretch>
            <a:fillRect/>
          </a:stretch>
        </p:blipFill>
        <p:spPr>
          <a:xfrm>
            <a:off x="635" y="2379980"/>
            <a:ext cx="9902825" cy="4478020"/>
          </a:xfrm>
          <a:prstGeom prst="rect">
            <a:avLst/>
          </a:prstGeom>
          <a:solidFill>
            <a:schemeClr val="accent1">
              <a:alpha val="0"/>
            </a:schemeClr>
          </a:solid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494219" y="1555200"/>
            <a:ext cx="4250965"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5158596" y="1555200"/>
            <a:ext cx="4246191"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8313996" y="914400"/>
            <a:ext cx="848069"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742791" y="914400"/>
            <a:ext cx="7448381"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494219" y="608400"/>
            <a:ext cx="8910568"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494219" y="1490400"/>
            <a:ext cx="8910568"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497144" y="6314400"/>
            <a:ext cx="2193281"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343534" y="6314400"/>
            <a:ext cx="3216812"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7211507" y="6314400"/>
            <a:ext cx="2193281"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7"/>
          <p:cNvPicPr>
            <a:picLocks noChangeAspect="1"/>
          </p:cNvPicPr>
          <p:nvPr userDrawn="1"/>
        </p:nvPicPr>
        <p:blipFill>
          <a:blip r:embed="rId17">
            <a:alphaModFix amt="5000"/>
          </a:blip>
          <a:srcRect l="20301" r="3687" b="52507"/>
          <a:stretch>
            <a:fillRect/>
          </a:stretch>
        </p:blipFill>
        <p:spPr>
          <a:xfrm>
            <a:off x="635" y="2379980"/>
            <a:ext cx="9902825" cy="4478020"/>
          </a:xfrm>
          <a:prstGeom prst="rect">
            <a:avLst/>
          </a:prstGeom>
          <a:solidFill>
            <a:schemeClr val="accent1">
              <a:alpha val="0"/>
            </a:schemeClr>
          </a:solidFill>
        </p:spPr>
      </p:pic>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63.xml"/><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image" Target="../media/image37.png"/><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png"/><Relationship Id="rId3" Type="http://schemas.openxmlformats.org/officeDocument/2006/relationships/image" Target="../media/image23.png"/><Relationship Id="rId2" Type="http://schemas.openxmlformats.org/officeDocument/2006/relationships/tags" Target="../tags/tag83.xml"/><Relationship Id="rId10" Type="http://schemas.openxmlformats.org/officeDocument/2006/relationships/slideLayout" Target="../slideLayouts/slideLayout7.xml"/><Relationship Id="rId1" Type="http://schemas.openxmlformats.org/officeDocument/2006/relationships/image" Target="../media/image34.png"/></Relationships>
</file>

<file path=ppt/slides/_rels/slide11.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image" Target="../media/image41.jpeg"/><Relationship Id="rId7" Type="http://schemas.openxmlformats.org/officeDocument/2006/relationships/image" Target="../media/image40.jpeg"/><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tags" Target="../tags/tag87.xml"/><Relationship Id="rId3" Type="http://schemas.openxmlformats.org/officeDocument/2006/relationships/image" Target="../media/image3.png"/><Relationship Id="rId2" Type="http://schemas.openxmlformats.org/officeDocument/2006/relationships/image" Target="../media/image23.png"/><Relationship Id="rId10" Type="http://schemas.openxmlformats.org/officeDocument/2006/relationships/slideLayout" Target="../slideLayouts/slideLayout7.xml"/><Relationship Id="rId1" Type="http://schemas.openxmlformats.org/officeDocument/2006/relationships/tags" Target="../tags/tag86.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89.xml"/><Relationship Id="rId2" Type="http://schemas.openxmlformats.org/officeDocument/2006/relationships/image" Target="../media/image3.png"/><Relationship Id="rId1" Type="http://schemas.openxmlformats.org/officeDocument/2006/relationships/image" Target="../media/image42.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90.xml"/><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91.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2.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3.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7.xml"/><Relationship Id="rId4" Type="http://schemas.openxmlformats.org/officeDocument/2006/relationships/tags" Target="../tags/tag94.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5.xml"/><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6.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4.xml"/><Relationship Id="rId2" Type="http://schemas.openxmlformats.org/officeDocument/2006/relationships/image" Target="../media/image3.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7.xml"/><Relationship Id="rId6" Type="http://schemas.openxmlformats.org/officeDocument/2006/relationships/tags" Target="../tags/tag66.xml"/><Relationship Id="rId5" Type="http://schemas.openxmlformats.org/officeDocument/2006/relationships/image" Target="../media/image3.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tags" Target="../tags/tag65.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tags" Target="../tags/tag70.xml"/><Relationship Id="rId7" Type="http://schemas.openxmlformats.org/officeDocument/2006/relationships/image" Target="../media/image12.jpeg"/><Relationship Id="rId6" Type="http://schemas.openxmlformats.org/officeDocument/2006/relationships/tags" Target="../tags/tag69.xml"/><Relationship Id="rId5" Type="http://schemas.openxmlformats.org/officeDocument/2006/relationships/image" Target="../media/image11.png"/><Relationship Id="rId4" Type="http://schemas.openxmlformats.org/officeDocument/2006/relationships/tags" Target="../tags/tag68.xml"/><Relationship Id="rId3" Type="http://schemas.openxmlformats.org/officeDocument/2006/relationships/image" Target="../media/image10.jpeg"/><Relationship Id="rId2" Type="http://schemas.openxmlformats.org/officeDocument/2006/relationships/tags" Target="../tags/tag67.xml"/><Relationship Id="rId17" Type="http://schemas.openxmlformats.org/officeDocument/2006/relationships/slideLayout" Target="../slideLayouts/slideLayout7.xml"/><Relationship Id="rId16" Type="http://schemas.openxmlformats.org/officeDocument/2006/relationships/tags" Target="../tags/tag73.xml"/><Relationship Id="rId15" Type="http://schemas.openxmlformats.org/officeDocument/2006/relationships/image" Target="../media/image16.png"/><Relationship Id="rId14" Type="http://schemas.openxmlformats.org/officeDocument/2006/relationships/image" Target="../media/image3.png"/><Relationship Id="rId13" Type="http://schemas.openxmlformats.org/officeDocument/2006/relationships/image" Target="../media/image15.jpeg"/><Relationship Id="rId12" Type="http://schemas.openxmlformats.org/officeDocument/2006/relationships/tags" Target="../tags/tag72.xml"/><Relationship Id="rId11" Type="http://schemas.openxmlformats.org/officeDocument/2006/relationships/image" Target="../media/image14.png"/><Relationship Id="rId10" Type="http://schemas.openxmlformats.org/officeDocument/2006/relationships/tags" Target="../tags/tag71.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7.xml"/><Relationship Id="rId5" Type="http://schemas.openxmlformats.org/officeDocument/2006/relationships/tags" Target="../tags/tag74.xml"/><Relationship Id="rId4" Type="http://schemas.openxmlformats.org/officeDocument/2006/relationships/image" Target="../media/image20.jpe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6.xml"/><Relationship Id="rId2" Type="http://schemas.openxmlformats.org/officeDocument/2006/relationships/image" Target="../media/image3.png"/><Relationship Id="rId1" Type="http://schemas.openxmlformats.org/officeDocument/2006/relationships/image" Target="../media/image21.png"/></Relationships>
</file>

<file path=ppt/slides/_rels/slide8.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image" Target="../media/image27.jpeg"/><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tags" Target="../tags/tag77.xml"/><Relationship Id="rId2" Type="http://schemas.openxmlformats.org/officeDocument/2006/relationships/image" Target="../media/image22.png"/><Relationship Id="rId14" Type="http://schemas.openxmlformats.org/officeDocument/2006/relationships/notesSlide" Target="../notesSlides/notesSlide3.xml"/><Relationship Id="rId13" Type="http://schemas.openxmlformats.org/officeDocument/2006/relationships/slideLayout" Target="../slideLayouts/slideLayout7.xml"/><Relationship Id="rId12" Type="http://schemas.openxmlformats.org/officeDocument/2006/relationships/tags" Target="../tags/tag79.xml"/><Relationship Id="rId11" Type="http://schemas.openxmlformats.org/officeDocument/2006/relationships/image" Target="../media/image29.png"/><Relationship Id="rId10" Type="http://schemas.openxmlformats.org/officeDocument/2006/relationships/image" Target="../media/image28.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tags" Target="../tags/tag81.xml"/><Relationship Id="rId7" Type="http://schemas.openxmlformats.org/officeDocument/2006/relationships/image" Target="../media/image33.jpeg"/><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3" Type="http://schemas.openxmlformats.org/officeDocument/2006/relationships/image" Target="../media/image23.png"/><Relationship Id="rId2" Type="http://schemas.openxmlformats.org/officeDocument/2006/relationships/tags" Target="../tags/tag80.xml"/><Relationship Id="rId13" Type="http://schemas.openxmlformats.org/officeDocument/2006/relationships/slideLayout" Target="../slideLayouts/slideLayout7.xml"/><Relationship Id="rId12" Type="http://schemas.openxmlformats.org/officeDocument/2006/relationships/tags" Target="../tags/tag82.xml"/><Relationship Id="rId11" Type="http://schemas.openxmlformats.org/officeDocument/2006/relationships/image" Target="../media/image29.png"/><Relationship Id="rId10" Type="http://schemas.openxmlformats.org/officeDocument/2006/relationships/image" Target="../media/image28.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
          <p:cNvPicPr>
            <a:picLocks noChangeAspect="1"/>
          </p:cNvPicPr>
          <p:nvPr/>
        </p:nvPicPr>
        <p:blipFill>
          <a:blip r:embed="rId1"/>
          <a:srcRect b="3222"/>
          <a:stretch>
            <a:fillRect/>
          </a:stretch>
        </p:blipFill>
        <p:spPr>
          <a:xfrm>
            <a:off x="0" y="0"/>
            <a:ext cx="5117465" cy="6858000"/>
          </a:xfrm>
          <a:prstGeom prst="rect">
            <a:avLst/>
          </a:prstGeom>
          <a:effectLst>
            <a:softEdge rad="31750"/>
          </a:effectLst>
        </p:spPr>
      </p:pic>
      <p:sp>
        <p:nvSpPr>
          <p:cNvPr id="1073746119" name="文本框 1073746118"/>
          <p:cNvSpPr txBox="1"/>
          <p:nvPr/>
        </p:nvSpPr>
        <p:spPr>
          <a:xfrm>
            <a:off x="288925" y="327660"/>
            <a:ext cx="2636520" cy="663575"/>
          </a:xfrm>
          <a:prstGeom prst="rect">
            <a:avLst/>
          </a:prstGeom>
          <a:noFill/>
          <a:ln w="9525">
            <a:noFill/>
          </a:ln>
        </p:spPr>
        <p:txBody>
          <a:bodyPr vert="horz" wrap="square" anchor="t" anchorCtr="0"/>
          <a:p>
            <a:r>
              <a:rPr lang="zh-CN" altLang="en-US">
                <a:solidFill>
                  <a:schemeClr val="bg1"/>
                </a:solidFill>
                <a:latin typeface="宋体" panose="02010600030101010101" pitchFamily="2" charset="-122"/>
                <a:ea typeface="宋体" panose="02010600030101010101" pitchFamily="2" charset="-122"/>
              </a:rPr>
              <a:t>Light up the world</a:t>
            </a:r>
            <a:endParaRPr lang="zh-CN" altLang="en-US">
              <a:solidFill>
                <a:schemeClr val="bg1"/>
              </a:solidFill>
              <a:latin typeface="宋体" panose="02010600030101010101" pitchFamily="2" charset="-122"/>
              <a:ea typeface="宋体" panose="02010600030101010101" pitchFamily="2" charset="-122"/>
            </a:endParaRPr>
          </a:p>
          <a:p>
            <a:r>
              <a:rPr lang="zh-CN" altLang="en-US">
                <a:solidFill>
                  <a:schemeClr val="bg1"/>
                </a:solidFill>
                <a:latin typeface="宋体" panose="02010600030101010101" pitchFamily="2" charset="-122"/>
                <a:ea typeface="宋体" panose="02010600030101010101" pitchFamily="2" charset="-122"/>
              </a:rPr>
              <a:t>Create classics</a:t>
            </a:r>
            <a:endParaRPr lang="zh-CN" altLang="en-US">
              <a:solidFill>
                <a:schemeClr val="bg1"/>
              </a:solidFill>
              <a:latin typeface="宋体" panose="02010600030101010101" pitchFamily="2" charset="-122"/>
              <a:ea typeface="宋体" panose="02010600030101010101" pitchFamily="2" charset="-122"/>
            </a:endParaRPr>
          </a:p>
          <a:p>
            <a:endParaRPr lang="zh-CN" altLang="en-US">
              <a:solidFill>
                <a:schemeClr val="bg1"/>
              </a:solidFill>
              <a:latin typeface="宋体" panose="02010600030101010101" pitchFamily="2" charset="-122"/>
              <a:ea typeface="宋体" panose="02010600030101010101" pitchFamily="2" charset="-122"/>
            </a:endParaRPr>
          </a:p>
        </p:txBody>
      </p:sp>
      <p:sp>
        <p:nvSpPr>
          <p:cNvPr id="12" name="文本框 29"/>
          <p:cNvSpPr txBox="1"/>
          <p:nvPr/>
        </p:nvSpPr>
        <p:spPr>
          <a:xfrm>
            <a:off x="5491480" y="454025"/>
            <a:ext cx="1048385" cy="636905"/>
          </a:xfrm>
          <a:prstGeom prst="rect">
            <a:avLst/>
          </a:prstGeom>
          <a:solidFill>
            <a:srgbClr val="FFFFFF"/>
          </a:solidFill>
          <a:ln w="6350">
            <a:noFill/>
          </a:ln>
        </p:spPr>
        <p:txBody>
          <a:bodyPr vert="horz" wrap="square" anchor="t" anchorCtr="0"/>
          <a:p>
            <a:r>
              <a:rPr lang="zh-CN" altLang="en-US" sz="4000">
                <a:latin typeface="宋体" panose="02010600030101010101" pitchFamily="2" charset="-122"/>
                <a:ea typeface="宋体" panose="02010600030101010101" pitchFamily="2" charset="-122"/>
              </a:rPr>
              <a:t>MKL</a:t>
            </a:r>
            <a:endParaRPr lang="zh-CN" altLang="en-US" sz="4000">
              <a:latin typeface="宋体" panose="02010600030101010101" pitchFamily="2" charset="-122"/>
              <a:ea typeface="宋体" panose="02010600030101010101" pitchFamily="2" charset="-122"/>
            </a:endParaRPr>
          </a:p>
          <a:p>
            <a:endParaRPr lang="zh-CN" altLang="en-US" sz="4000">
              <a:latin typeface="宋体" panose="02010600030101010101" pitchFamily="2" charset="-122"/>
              <a:ea typeface="宋体" panose="02010600030101010101" pitchFamily="2" charset="-122"/>
            </a:endParaRPr>
          </a:p>
        </p:txBody>
      </p:sp>
      <p:pic>
        <p:nvPicPr>
          <p:cNvPr id="2" name="图片 -2147481730" descr="美凯乐png"/>
          <p:cNvPicPr>
            <a:picLocks noChangeAspect="1"/>
          </p:cNvPicPr>
          <p:nvPr/>
        </p:nvPicPr>
        <p:blipFill>
          <a:blip r:embed="rId2"/>
          <a:srcRect r="23163"/>
          <a:stretch>
            <a:fillRect/>
          </a:stretch>
        </p:blipFill>
        <p:spPr>
          <a:xfrm>
            <a:off x="8453755" y="0"/>
            <a:ext cx="1449705" cy="454025"/>
          </a:xfrm>
          <a:prstGeom prst="rect">
            <a:avLst/>
          </a:prstGeom>
          <a:noFill/>
          <a:ln w="9525">
            <a:noFill/>
          </a:ln>
        </p:spPr>
      </p:pic>
      <p:sp>
        <p:nvSpPr>
          <p:cNvPr id="13" name="文本框 12"/>
          <p:cNvSpPr txBox="1"/>
          <p:nvPr/>
        </p:nvSpPr>
        <p:spPr>
          <a:xfrm>
            <a:off x="5166995" y="1346200"/>
            <a:ext cx="4312920" cy="275590"/>
          </a:xfrm>
          <a:prstGeom prst="rect">
            <a:avLst/>
          </a:prstGeom>
          <a:noFill/>
        </p:spPr>
        <p:txBody>
          <a:bodyPr wrap="square" rtlCol="0">
            <a:spAutoFit/>
          </a:bodyPr>
          <a:p>
            <a:r>
              <a:rPr lang="zh-CN" altLang="en-US" sz="1200">
                <a:latin typeface="宋体" panose="02010600030101010101" pitchFamily="2" charset="-122"/>
                <a:ea typeface="宋体" panose="02010600030101010101" pitchFamily="2" charset="-122"/>
              </a:rPr>
              <a:t>Guangdong Mei</a:t>
            </a:r>
            <a:r>
              <a:rPr lang="en-US" sz="1200">
                <a:latin typeface="宋体" panose="02010600030101010101" pitchFamily="2" charset="-122"/>
                <a:ea typeface="宋体" panose="02010600030101010101" pitchFamily="2" charset="-122"/>
              </a:rPr>
              <a:t>Di</a:t>
            </a:r>
            <a:r>
              <a:rPr lang="zh-CN" altLang="en-US" sz="1200">
                <a:latin typeface="宋体" panose="02010600030101010101" pitchFamily="2" charset="-122"/>
                <a:ea typeface="宋体" panose="02010600030101010101" pitchFamily="2" charset="-122"/>
              </a:rPr>
              <a:t>le International Lighting Co., Ltd.</a:t>
            </a:r>
            <a:endParaRPr lang="zh-CN" altLang="en-US" sz="1200">
              <a:latin typeface="宋体" panose="02010600030101010101" pitchFamily="2" charset="-122"/>
              <a:ea typeface="宋体" panose="02010600030101010101" pitchFamily="2" charset="-122"/>
            </a:endParaRPr>
          </a:p>
        </p:txBody>
      </p:sp>
      <p:sp>
        <p:nvSpPr>
          <p:cNvPr id="14" name="文本框 13"/>
          <p:cNvSpPr txBox="1"/>
          <p:nvPr/>
        </p:nvSpPr>
        <p:spPr>
          <a:xfrm>
            <a:off x="5166995" y="1706245"/>
            <a:ext cx="4084320" cy="460375"/>
          </a:xfrm>
          <a:prstGeom prst="rect">
            <a:avLst/>
          </a:prstGeom>
          <a:noFill/>
        </p:spPr>
        <p:txBody>
          <a:bodyPr wrap="square" rtlCol="0">
            <a:spAutoFit/>
          </a:bodyPr>
          <a:p>
            <a:r>
              <a:rPr lang="zh-CN" altLang="en-US" sz="1200">
                <a:latin typeface="宋体" panose="02010600030101010101" pitchFamily="2" charset="-122"/>
                <a:ea typeface="宋体" panose="02010600030101010101" pitchFamily="2" charset="-122"/>
              </a:rPr>
              <a:t>Address: 6th Floor, No. 398 Haizhou East North Road, Guzhen Town, Zhongshan City, Guangdong </a:t>
            </a:r>
            <a:endParaRPr lang="zh-CN" altLang="en-US" sz="1200">
              <a:latin typeface="宋体" panose="02010600030101010101" pitchFamily="2" charset="-122"/>
              <a:ea typeface="宋体" panose="02010600030101010101" pitchFamily="2" charset="-122"/>
            </a:endParaRPr>
          </a:p>
        </p:txBody>
      </p:sp>
      <p:sp>
        <p:nvSpPr>
          <p:cNvPr id="15" name="文本框 14"/>
          <p:cNvSpPr txBox="1"/>
          <p:nvPr/>
        </p:nvSpPr>
        <p:spPr>
          <a:xfrm>
            <a:off x="5166995" y="2251075"/>
            <a:ext cx="4312920" cy="275590"/>
          </a:xfrm>
          <a:prstGeom prst="rect">
            <a:avLst/>
          </a:prstGeom>
          <a:noFill/>
        </p:spPr>
        <p:txBody>
          <a:bodyPr wrap="square" rtlCol="0">
            <a:spAutoFit/>
          </a:bodyPr>
          <a:p>
            <a:r>
              <a:rPr lang="zh-CN" altLang="en-US" sz="1200">
                <a:latin typeface="宋体" panose="02010600030101010101" pitchFamily="2" charset="-122"/>
                <a:ea typeface="宋体" panose="02010600030101010101" pitchFamily="2" charset="-122"/>
              </a:rPr>
              <a:t>Website: ledmediafacade.com</a:t>
            </a:r>
            <a:endParaRPr lang="zh-CN" altLang="en-US" sz="1200">
              <a:latin typeface="宋体" panose="02010600030101010101" pitchFamily="2" charset="-122"/>
              <a:ea typeface="宋体" panose="02010600030101010101" pitchFamily="2" charset="-122"/>
            </a:endParaRPr>
          </a:p>
        </p:txBody>
      </p:sp>
      <p:sp>
        <p:nvSpPr>
          <p:cNvPr id="17" name="文本框 16"/>
          <p:cNvSpPr txBox="1"/>
          <p:nvPr/>
        </p:nvSpPr>
        <p:spPr>
          <a:xfrm>
            <a:off x="5166995" y="2611120"/>
            <a:ext cx="3535680" cy="275590"/>
          </a:xfrm>
          <a:prstGeom prst="rect">
            <a:avLst/>
          </a:prstGeom>
          <a:noFill/>
        </p:spPr>
        <p:txBody>
          <a:bodyPr wrap="square" rtlCol="0">
            <a:spAutoFit/>
          </a:bodyPr>
          <a:p>
            <a:r>
              <a:rPr lang="zh-CN" altLang="en-US" sz="1200">
                <a:latin typeface="宋体" panose="02010600030101010101" pitchFamily="2" charset="-122"/>
                <a:ea typeface="宋体" panose="02010600030101010101" pitchFamily="2" charset="-122"/>
              </a:rPr>
              <a:t>Tel: 0760 8983 9482</a:t>
            </a:r>
            <a:endParaRPr lang="zh-CN" altLang="en-US" sz="1200">
              <a:latin typeface="宋体" panose="02010600030101010101" pitchFamily="2" charset="-122"/>
              <a:ea typeface="宋体" panose="02010600030101010101" pitchFamily="2" charset="-122"/>
            </a:endParaRPr>
          </a:p>
        </p:txBody>
      </p:sp>
      <p:pic>
        <p:nvPicPr>
          <p:cNvPr id="6" name="图片 5" descr="10"/>
          <p:cNvPicPr>
            <a:picLocks noChangeAspect="1"/>
          </p:cNvPicPr>
          <p:nvPr/>
        </p:nvPicPr>
        <p:blipFill>
          <a:blip r:embed="rId3"/>
          <a:stretch>
            <a:fillRect/>
          </a:stretch>
        </p:blipFill>
        <p:spPr>
          <a:xfrm>
            <a:off x="5266055" y="3155950"/>
            <a:ext cx="3932555" cy="3231515"/>
          </a:xfrm>
          <a:prstGeom prst="rect">
            <a:avLst/>
          </a:prstGeom>
        </p:spPr>
      </p:pic>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zh-CN" altLang="en-US"/>
          </a:p>
        </p:txBody>
      </p:sp>
      <p:pic>
        <p:nvPicPr>
          <p:cNvPr id="2" name="图片 1"/>
          <p:cNvPicPr>
            <a:picLocks noChangeAspect="1"/>
          </p:cNvPicPr>
          <p:nvPr/>
        </p:nvPicPr>
        <p:blipFill>
          <a:blip r:embed="rId1"/>
          <a:stretch>
            <a:fillRect/>
          </a:stretch>
        </p:blipFill>
        <p:spPr>
          <a:xfrm>
            <a:off x="295275" y="1015365"/>
            <a:ext cx="3244635" cy="2520000"/>
          </a:xfrm>
          <a:prstGeom prst="rect">
            <a:avLst/>
          </a:prstGeom>
        </p:spPr>
      </p:pic>
      <p:pic>
        <p:nvPicPr>
          <p:cNvPr id="3" name="图片 -2147481676"/>
          <p:cNvPicPr>
            <a:picLocks noChangeAspect="1"/>
          </p:cNvPicPr>
          <p:nvPr>
            <p:custDataLst>
              <p:tags r:id="rId2"/>
            </p:custDataLst>
          </p:nvPr>
        </p:nvPicPr>
        <p:blipFill>
          <a:blip r:embed="rId3"/>
          <a:stretch>
            <a:fillRect/>
          </a:stretch>
        </p:blipFill>
        <p:spPr>
          <a:xfrm>
            <a:off x="295275" y="3589020"/>
            <a:ext cx="1758315" cy="255270"/>
          </a:xfrm>
          <a:prstGeom prst="rect">
            <a:avLst/>
          </a:prstGeom>
          <a:noFill/>
          <a:ln w="9525">
            <a:noFill/>
          </a:ln>
        </p:spPr>
      </p:pic>
      <p:pic>
        <p:nvPicPr>
          <p:cNvPr id="4" name="图片 -2147481730" descr="美凯乐png"/>
          <p:cNvPicPr>
            <a:picLocks noChangeAspect="1"/>
          </p:cNvPicPr>
          <p:nvPr/>
        </p:nvPicPr>
        <p:blipFill>
          <a:blip r:embed="rId4"/>
          <a:srcRect r="23163"/>
          <a:stretch>
            <a:fillRect/>
          </a:stretch>
        </p:blipFill>
        <p:spPr>
          <a:xfrm>
            <a:off x="8453755" y="0"/>
            <a:ext cx="1449705" cy="454025"/>
          </a:xfrm>
          <a:prstGeom prst="rect">
            <a:avLst/>
          </a:prstGeom>
          <a:noFill/>
          <a:ln w="9525">
            <a:noFill/>
          </a:ln>
        </p:spPr>
      </p:pic>
      <p:pic>
        <p:nvPicPr>
          <p:cNvPr id="5" name="图片 -2147481655"/>
          <p:cNvPicPr>
            <a:picLocks noChangeAspect="1"/>
          </p:cNvPicPr>
          <p:nvPr/>
        </p:nvPicPr>
        <p:blipFill>
          <a:blip r:embed="rId5"/>
          <a:srcRect r="37257"/>
          <a:stretch>
            <a:fillRect/>
          </a:stretch>
        </p:blipFill>
        <p:spPr>
          <a:xfrm>
            <a:off x="316548" y="4435316"/>
            <a:ext cx="1374056" cy="1260000"/>
          </a:xfrm>
          <a:prstGeom prst="rect">
            <a:avLst/>
          </a:prstGeom>
          <a:noFill/>
          <a:ln w="9525">
            <a:noFill/>
          </a:ln>
        </p:spPr>
      </p:pic>
      <p:pic>
        <p:nvPicPr>
          <p:cNvPr id="6" name="图片 -2147481650"/>
          <p:cNvPicPr>
            <a:picLocks noChangeAspect="1"/>
          </p:cNvPicPr>
          <p:nvPr/>
        </p:nvPicPr>
        <p:blipFill>
          <a:blip r:embed="rId6"/>
          <a:srcRect l="2176" r="17780"/>
          <a:stretch>
            <a:fillRect/>
          </a:stretch>
        </p:blipFill>
        <p:spPr>
          <a:xfrm>
            <a:off x="1855703" y="4435316"/>
            <a:ext cx="1362710" cy="1260000"/>
          </a:xfrm>
          <a:prstGeom prst="rect">
            <a:avLst/>
          </a:prstGeom>
          <a:noFill/>
          <a:ln w="9525">
            <a:noFill/>
          </a:ln>
        </p:spPr>
      </p:pic>
      <p:pic>
        <p:nvPicPr>
          <p:cNvPr id="7" name="图片 -2147481660"/>
          <p:cNvPicPr>
            <a:picLocks noChangeAspect="1"/>
          </p:cNvPicPr>
          <p:nvPr/>
        </p:nvPicPr>
        <p:blipFill>
          <a:blip r:embed="rId7"/>
          <a:stretch>
            <a:fillRect/>
          </a:stretch>
        </p:blipFill>
        <p:spPr>
          <a:xfrm>
            <a:off x="3383513" y="4435316"/>
            <a:ext cx="1307465" cy="1260000"/>
          </a:xfrm>
          <a:prstGeom prst="rect">
            <a:avLst/>
          </a:prstGeom>
          <a:noFill/>
          <a:ln w="9525">
            <a:noFill/>
          </a:ln>
        </p:spPr>
      </p:pic>
      <p:graphicFrame>
        <p:nvGraphicFramePr>
          <p:cNvPr id="8" name="表格 7"/>
          <p:cNvGraphicFramePr/>
          <p:nvPr>
            <p:custDataLst>
              <p:tags r:id="rId8"/>
            </p:custDataLst>
          </p:nvPr>
        </p:nvGraphicFramePr>
        <p:xfrm>
          <a:off x="5245735" y="943610"/>
          <a:ext cx="3939540" cy="5760000"/>
        </p:xfrm>
        <a:graphic>
          <a:graphicData uri="http://schemas.openxmlformats.org/drawingml/2006/table">
            <a:tbl>
              <a:tblPr/>
              <a:tblGrid>
                <a:gridCol w="1969770"/>
                <a:gridCol w="1969770"/>
              </a:tblGrid>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Specification and Model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P25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Spacing</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25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type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SMD3535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perspective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Composed of pixels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4RGB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Pixel Density</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1600 pixels per </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Drive mode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static</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Grayscale level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16bit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Brightness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2800cd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Transmittance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24%</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Frame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Refresh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3840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Input voltage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DC24V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power</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240W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Weight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82000g/M²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service life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Protection Class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Fire resistance rating</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V0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Unit pixel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40*40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cell size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0.5*10m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1073744110" name="文本框 1073744109"/>
          <p:cNvSpPr txBox="1"/>
          <p:nvPr/>
        </p:nvSpPr>
        <p:spPr>
          <a:xfrm>
            <a:off x="3058160" y="152400"/>
            <a:ext cx="3937000" cy="498475"/>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M</a:t>
            </a:r>
            <a:r>
              <a:rPr lang="en-US" altLang="zh-CN" sz="2800">
                <a:solidFill>
                  <a:schemeClr val="accent2"/>
                </a:solidFill>
                <a:latin typeface="宋体" panose="02010600030101010101" pitchFamily="2" charset="-122"/>
                <a:ea typeface="宋体" panose="02010600030101010101" pitchFamily="2" charset="-122"/>
              </a:rPr>
              <a:t>DL</a:t>
            </a:r>
            <a:r>
              <a:rPr lang="zh-CN" altLang="en-US" sz="2800">
                <a:solidFill>
                  <a:schemeClr val="accent2"/>
                </a:solidFill>
                <a:latin typeface="宋体" panose="02010600030101010101" pitchFamily="2" charset="-122"/>
                <a:ea typeface="宋体" panose="02010600030101010101" pitchFamily="2" charset="-122"/>
              </a:rPr>
              <a:t>-LED-Grid screen</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spTree>
    <p:custDataLst>
      <p:tags r:id="rId9"/>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zh-CN" altLang="en-US"/>
          </a:p>
        </p:txBody>
      </p:sp>
      <p:pic>
        <p:nvPicPr>
          <p:cNvPr id="3" name="图片 -2147481676"/>
          <p:cNvPicPr>
            <a:picLocks noChangeAspect="1"/>
          </p:cNvPicPr>
          <p:nvPr>
            <p:custDataLst>
              <p:tags r:id="rId1"/>
            </p:custDataLst>
          </p:nvPr>
        </p:nvPicPr>
        <p:blipFill>
          <a:blip r:embed="rId2"/>
          <a:stretch>
            <a:fillRect/>
          </a:stretch>
        </p:blipFill>
        <p:spPr>
          <a:xfrm>
            <a:off x="295275" y="3429000"/>
            <a:ext cx="1758315" cy="255270"/>
          </a:xfrm>
          <a:prstGeom prst="rect">
            <a:avLst/>
          </a:prstGeom>
          <a:noFill/>
          <a:ln w="9525">
            <a:noFill/>
          </a:ln>
        </p:spPr>
      </p:pic>
      <p:pic>
        <p:nvPicPr>
          <p:cNvPr id="4" name="图片 -2147481730" descr="美凯乐png"/>
          <p:cNvPicPr>
            <a:picLocks noChangeAspect="1"/>
          </p:cNvPicPr>
          <p:nvPr/>
        </p:nvPicPr>
        <p:blipFill>
          <a:blip r:embed="rId3"/>
          <a:srcRect r="23163"/>
          <a:stretch>
            <a:fillRect/>
          </a:stretch>
        </p:blipFill>
        <p:spPr>
          <a:xfrm>
            <a:off x="8453755" y="0"/>
            <a:ext cx="1449705" cy="454025"/>
          </a:xfrm>
          <a:prstGeom prst="rect">
            <a:avLst/>
          </a:prstGeom>
          <a:noFill/>
          <a:ln w="9525">
            <a:noFill/>
          </a:ln>
        </p:spPr>
      </p:pic>
      <p:graphicFrame>
        <p:nvGraphicFramePr>
          <p:cNvPr id="8" name="表格 7"/>
          <p:cNvGraphicFramePr/>
          <p:nvPr>
            <p:custDataLst>
              <p:tags r:id="rId4"/>
            </p:custDataLst>
          </p:nvPr>
        </p:nvGraphicFramePr>
        <p:xfrm>
          <a:off x="5245735" y="943610"/>
          <a:ext cx="3939540" cy="5760000"/>
        </p:xfrm>
        <a:graphic>
          <a:graphicData uri="http://schemas.openxmlformats.org/drawingml/2006/table">
            <a:tbl>
              <a:tblPr/>
              <a:tblGrid>
                <a:gridCol w="1969770"/>
                <a:gridCol w="1969770"/>
              </a:tblGrid>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Specification and Model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P15.625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Spacing</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15.625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type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SMD3535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perspective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Composed of pixels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8RGB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Pixel Density</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4096 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Drive mode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Static</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Grayscale level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16bit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Brightness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7200cd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Transmittance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39.2%</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Frame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Refresh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3840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Input voltage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DC24V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power</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614.4W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Weight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10200g/M²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service life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Protection Class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Fire resistance rating</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V0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Unit pixel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64*64</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88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cell size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0.5*6.25m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1073744110" name="文本框 1073744109"/>
          <p:cNvSpPr txBox="1"/>
          <p:nvPr/>
        </p:nvSpPr>
        <p:spPr>
          <a:xfrm>
            <a:off x="3058160" y="152400"/>
            <a:ext cx="3937000" cy="498475"/>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M</a:t>
            </a:r>
            <a:r>
              <a:rPr lang="en-US" altLang="zh-CN" sz="2800">
                <a:solidFill>
                  <a:schemeClr val="accent2"/>
                </a:solidFill>
                <a:latin typeface="宋体" panose="02010600030101010101" pitchFamily="2" charset="-122"/>
                <a:ea typeface="宋体" panose="02010600030101010101" pitchFamily="2" charset="-122"/>
              </a:rPr>
              <a:t>DL</a:t>
            </a:r>
            <a:r>
              <a:rPr lang="zh-CN" altLang="en-US" sz="2800">
                <a:solidFill>
                  <a:schemeClr val="accent2"/>
                </a:solidFill>
                <a:latin typeface="宋体" panose="02010600030101010101" pitchFamily="2" charset="-122"/>
                <a:ea typeface="宋体" panose="02010600030101010101" pitchFamily="2" charset="-122"/>
              </a:rPr>
              <a:t>-LED-Grid screen</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9" name="图片 8" descr="2"/>
          <p:cNvPicPr>
            <a:picLocks noChangeAspect="1"/>
          </p:cNvPicPr>
          <p:nvPr/>
        </p:nvPicPr>
        <p:blipFill>
          <a:blip r:embed="rId5"/>
          <a:srcRect l="10367" t="7079" r="477" b="339"/>
          <a:stretch>
            <a:fillRect/>
          </a:stretch>
        </p:blipFill>
        <p:spPr>
          <a:xfrm>
            <a:off x="295275" y="851535"/>
            <a:ext cx="3244215" cy="2527300"/>
          </a:xfrm>
          <a:prstGeom prst="rect">
            <a:avLst/>
          </a:prstGeom>
        </p:spPr>
      </p:pic>
      <p:pic>
        <p:nvPicPr>
          <p:cNvPr id="11" name="图片 10" descr="4"/>
          <p:cNvPicPr>
            <a:picLocks noChangeAspect="1"/>
          </p:cNvPicPr>
          <p:nvPr/>
        </p:nvPicPr>
        <p:blipFill>
          <a:blip r:embed="rId6"/>
          <a:srcRect r="18866"/>
          <a:stretch>
            <a:fillRect/>
          </a:stretch>
        </p:blipFill>
        <p:spPr>
          <a:xfrm>
            <a:off x="1855470" y="4307840"/>
            <a:ext cx="1362710" cy="1260475"/>
          </a:xfrm>
          <a:prstGeom prst="rect">
            <a:avLst/>
          </a:prstGeom>
        </p:spPr>
      </p:pic>
      <p:pic>
        <p:nvPicPr>
          <p:cNvPr id="12" name="图片 11" descr="5"/>
          <p:cNvPicPr>
            <a:picLocks noChangeAspect="1"/>
          </p:cNvPicPr>
          <p:nvPr/>
        </p:nvPicPr>
        <p:blipFill>
          <a:blip r:embed="rId7"/>
          <a:srcRect l="28442" t="8233"/>
          <a:stretch>
            <a:fillRect/>
          </a:stretch>
        </p:blipFill>
        <p:spPr>
          <a:xfrm>
            <a:off x="3383280" y="4307840"/>
            <a:ext cx="1309370" cy="1259840"/>
          </a:xfrm>
          <a:prstGeom prst="rect">
            <a:avLst/>
          </a:prstGeom>
        </p:spPr>
      </p:pic>
      <p:pic>
        <p:nvPicPr>
          <p:cNvPr id="13" name="图片 12" descr="7"/>
          <p:cNvPicPr>
            <a:picLocks noChangeAspect="1"/>
          </p:cNvPicPr>
          <p:nvPr/>
        </p:nvPicPr>
        <p:blipFill>
          <a:blip r:embed="rId8"/>
          <a:srcRect l="5675" r="12486"/>
          <a:stretch>
            <a:fillRect/>
          </a:stretch>
        </p:blipFill>
        <p:spPr>
          <a:xfrm>
            <a:off x="316865" y="4308475"/>
            <a:ext cx="1373505" cy="1259840"/>
          </a:xfrm>
          <a:prstGeom prst="rect">
            <a:avLst/>
          </a:prstGeom>
        </p:spPr>
      </p:pic>
    </p:spTree>
    <p:custDataLst>
      <p:tags r:id="rId9"/>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1859"/>
          <p:cNvPicPr>
            <a:picLocks noChangeAspect="1"/>
          </p:cNvPicPr>
          <p:nvPr/>
        </p:nvPicPr>
        <p:blipFill>
          <a:blip r:embed="rId1"/>
          <a:srcRect l="7939" r="5133" b="11519"/>
          <a:stretch>
            <a:fillRect/>
          </a:stretch>
        </p:blipFill>
        <p:spPr>
          <a:xfrm>
            <a:off x="662305" y="821690"/>
            <a:ext cx="3322365" cy="2520000"/>
          </a:xfrm>
          <a:prstGeom prst="rect">
            <a:avLst/>
          </a:prstGeom>
          <a:noFill/>
          <a:ln w="9525">
            <a:noFill/>
          </a:ln>
        </p:spPr>
      </p:pic>
      <p:sp>
        <p:nvSpPr>
          <p:cNvPr id="1073746470" name="文本框 1250"/>
          <p:cNvSpPr txBox="1"/>
          <p:nvPr/>
        </p:nvSpPr>
        <p:spPr>
          <a:xfrm>
            <a:off x="250825" y="227330"/>
            <a:ext cx="2232025" cy="419100"/>
          </a:xfrm>
          <a:prstGeom prst="rect">
            <a:avLst/>
          </a:prstGeom>
          <a:noFill/>
          <a:ln w="9525">
            <a:noFill/>
          </a:ln>
        </p:spPr>
        <p:txBody>
          <a:bodyPr vert="horz" wrap="square" anchor="t" anchorCtr="0"/>
          <a:p>
            <a:r>
              <a:rPr lang="zh-CN" altLang="en-US" sz="2000">
                <a:solidFill>
                  <a:schemeClr val="accent2"/>
                </a:solidFill>
                <a:latin typeface="宋体" panose="02010600030101010101" pitchFamily="2" charset="-122"/>
                <a:ea typeface="宋体" panose="02010600030101010101" pitchFamily="2" charset="-122"/>
              </a:rPr>
              <a:t>Dimension Drawing:</a:t>
            </a:r>
            <a:endParaRPr lang="zh-CN" altLang="en-US" sz="2000">
              <a:solidFill>
                <a:schemeClr val="accent2"/>
              </a:solidFill>
              <a:latin typeface="宋体" panose="02010600030101010101" pitchFamily="2" charset="-122"/>
              <a:ea typeface="宋体" panose="02010600030101010101" pitchFamily="2" charset="-122"/>
            </a:endParaRPr>
          </a:p>
          <a:p>
            <a:endParaRPr lang="zh-CN" altLang="en-US" sz="2000">
              <a:solidFill>
                <a:schemeClr val="accent2"/>
              </a:solidFill>
              <a:latin typeface="宋体" panose="02010600030101010101" pitchFamily="2" charset="-122"/>
              <a:ea typeface="宋体" panose="02010600030101010101" pitchFamily="2" charset="-122"/>
            </a:endParaRPr>
          </a:p>
        </p:txBody>
      </p:sp>
      <p:sp>
        <p:nvSpPr>
          <p:cNvPr id="1073746676" name="文本框 1073746675"/>
          <p:cNvSpPr txBox="1"/>
          <p:nvPr/>
        </p:nvSpPr>
        <p:spPr>
          <a:xfrm>
            <a:off x="662305" y="3584575"/>
            <a:ext cx="3760470" cy="2196465"/>
          </a:xfrm>
          <a:prstGeom prst="rect">
            <a:avLst/>
          </a:prstGeom>
          <a:noFill/>
          <a:ln w="9525" cap="flat" cmpd="sng">
            <a:noFill/>
            <a:prstDash val="solid"/>
            <a:miter/>
            <a:headEnd type="none" w="med" len="med"/>
            <a:tailEnd type="none" w="med" len="med"/>
          </a:ln>
        </p:spPr>
        <p:txBody>
          <a:bodyPr vert="horz" anchor="t" anchorCtr="0"/>
          <a:p>
            <a:r>
              <a:rPr lang="zh-CN" altLang="en-US" sz="1400">
                <a:latin typeface="宋体" panose="02010600030101010101" pitchFamily="2" charset="-122"/>
                <a:ea typeface="宋体" panose="02010600030101010101" pitchFamily="2" charset="-122"/>
              </a:rPr>
              <a:t>It weighs </a:t>
            </a:r>
            <a:r>
              <a:rPr lang="en-US" altLang="zh-CN" sz="1400">
                <a:latin typeface="宋体" panose="02010600030101010101" pitchFamily="2" charset="-122"/>
                <a:ea typeface="宋体" panose="02010600030101010101" pitchFamily="2" charset="-122"/>
              </a:rPr>
              <a:t>8.2</a:t>
            </a:r>
            <a:r>
              <a:rPr lang="zh-CN" altLang="en-US" sz="1400">
                <a:latin typeface="宋体" panose="02010600030101010101" pitchFamily="2" charset="-122"/>
                <a:ea typeface="宋体" panose="02010600030101010101" pitchFamily="2" charset="-122"/>
              </a:rPr>
              <a:t>kg with a thickness of 22mm, supporting easy folding, disassembly and arbitrary cutting.</a:t>
            </a:r>
            <a:endParaRPr lang="zh-CN" altLang="en-US" sz="1400">
              <a:latin typeface="宋体" panose="02010600030101010101" pitchFamily="2" charset="-122"/>
              <a:ea typeface="宋体" panose="02010600030101010101" pitchFamily="2" charset="-122"/>
            </a:endParaRPr>
          </a:p>
          <a:p>
            <a:r>
              <a:rPr lang="zh-CN" altLang="en-US" sz="1400">
                <a:latin typeface="宋体" panose="02010600030101010101" pitchFamily="2" charset="-122"/>
                <a:ea typeface="宋体" panose="02010600030101010101" pitchFamily="2" charset="-122"/>
              </a:rPr>
              <a:t>Its maximum transmittance reaches 39.2%. Featuring a snap-fit design for quick and convenient installation, </a:t>
            </a:r>
            <a:endParaRPr lang="zh-CN" altLang="en-US" sz="1400">
              <a:latin typeface="宋体" panose="02010600030101010101" pitchFamily="2" charset="-122"/>
              <a:ea typeface="宋体" panose="02010600030101010101" pitchFamily="2" charset="-122"/>
            </a:endParaRPr>
          </a:p>
          <a:p>
            <a:r>
              <a:rPr lang="zh-CN" altLang="en-US" sz="1400">
                <a:latin typeface="宋体" panose="02010600030101010101" pitchFamily="2" charset="-122"/>
                <a:ea typeface="宋体" panose="02010600030101010101" pitchFamily="2" charset="-122"/>
              </a:rPr>
              <a:t>it guarantees uniform panel spacing and superior flatness alongside efficient maintenance.</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sp>
        <p:nvSpPr>
          <p:cNvPr id="1073746479" name="文本框 1073746478"/>
          <p:cNvSpPr txBox="1"/>
          <p:nvPr/>
        </p:nvSpPr>
        <p:spPr>
          <a:xfrm>
            <a:off x="5254625" y="1028065"/>
            <a:ext cx="4394835" cy="5153025"/>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rPr>
              <a:t>The features of the LED mesh screen allow it to be installed with almost no need for steel structures. The waterproof transparent mesh screen is designed with a double-row light source structure, boasting ultra-light weight, ultra-thin thickness and high light transmittance.</a:t>
            </a:r>
            <a:endParaRPr lang="zh-CN" altLang="en-US" sz="1400">
              <a:latin typeface="宋体" panose="02010600030101010101" pitchFamily="2" charset="-122"/>
              <a:ea typeface="宋体" panose="02010600030101010101" pitchFamily="2" charset="-122"/>
            </a:endParaRPr>
          </a:p>
          <a:p>
            <a:r>
              <a:rPr lang="zh-CN" altLang="en-US" sz="1400">
                <a:latin typeface="宋体" panose="02010600030101010101" pitchFamily="2" charset="-122"/>
                <a:ea typeface="宋体" panose="02010600030101010101" pitchFamily="2" charset="-122"/>
              </a:rPr>
              <a:t>It can also be installed in diverse shapes to meet the requirements of cultural tourism projects and stage styling. Leveraging the LED screen’s inherent transparency and slim profile, it delivers an outstanding see-through effect that extends the depth of field of the overall display. This enables images projected on the mesh screen to overlay real scenery behind, creating a spectacular immersive visual experience blending virtual and real elements with an illusionary aesthetic.</a:t>
            </a:r>
            <a:endParaRPr lang="zh-CN" altLang="en-US" sz="1400">
              <a:latin typeface="宋体" panose="02010600030101010101" pitchFamily="2" charset="-122"/>
              <a:ea typeface="宋体" panose="02010600030101010101" pitchFamily="2" charset="-122"/>
            </a:endParaRPr>
          </a:p>
          <a:p>
            <a:r>
              <a:rPr lang="zh-CN" altLang="en-US" sz="1400">
                <a:latin typeface="宋体" panose="02010600030101010101" pitchFamily="2" charset="-122"/>
                <a:ea typeface="宋体" panose="02010600030101010101" pitchFamily="2" charset="-122"/>
              </a:rPr>
              <a:t>It supports direct operation with fixed single-color lighting, offline RGB digital control via CF cards, or real-time transmission of image, text and video signals through wired connection to a computer.</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sp>
        <p:nvSpPr>
          <p:cNvPr id="1073746621" name="文本框 1073746620"/>
          <p:cNvSpPr txBox="1"/>
          <p:nvPr/>
        </p:nvSpPr>
        <p:spPr>
          <a:xfrm>
            <a:off x="5119370" y="227330"/>
            <a:ext cx="2126615" cy="419735"/>
          </a:xfrm>
          <a:prstGeom prst="rect">
            <a:avLst/>
          </a:prstGeom>
          <a:noFill/>
          <a:ln w="9525">
            <a:noFill/>
          </a:ln>
        </p:spPr>
        <p:txBody>
          <a:bodyPr vert="horz" wrap="square" anchor="t" anchorCtr="0"/>
          <a:p>
            <a:r>
              <a:rPr lang="zh-CN" altLang="en-US" sz="2000">
                <a:solidFill>
                  <a:schemeClr val="accent2"/>
                </a:solidFill>
                <a:latin typeface="宋体" panose="02010600030101010101" pitchFamily="2" charset="-122"/>
                <a:ea typeface="宋体" panose="02010600030101010101" pitchFamily="2" charset="-122"/>
                <a:cs typeface="宋体" panose="02010600030101010101" pitchFamily="2" charset="-122"/>
              </a:rPr>
              <a:t>Product Overview：</a:t>
            </a:r>
            <a:endParaRPr lang="zh-CN" altLang="en-US" sz="2000">
              <a:solidFill>
                <a:schemeClr val="accent2"/>
              </a:solidFill>
              <a:latin typeface="宋体" panose="02010600030101010101" pitchFamily="2" charset="-122"/>
              <a:ea typeface="宋体" panose="02010600030101010101" pitchFamily="2" charset="-122"/>
              <a:cs typeface="宋体" panose="02010600030101010101" pitchFamily="2" charset="-122"/>
            </a:endParaRPr>
          </a:p>
          <a:p>
            <a:endParaRPr lang="zh-CN" altLang="en-US" sz="2000">
              <a:solidFill>
                <a:schemeClr val="accent2"/>
              </a:solidFill>
              <a:latin typeface="宋体" panose="02010600030101010101" pitchFamily="2" charset="-122"/>
              <a:ea typeface="宋体" panose="02010600030101010101" pitchFamily="2" charset="-122"/>
              <a:cs typeface="宋体" panose="02010600030101010101" pitchFamily="2" charset="-122"/>
            </a:endParaRPr>
          </a:p>
        </p:txBody>
      </p:sp>
      <p:pic>
        <p:nvPicPr>
          <p:cNvPr id="4" name="图片 -2147481730" descr="美凯乐png"/>
          <p:cNvPicPr>
            <a:picLocks noChangeAspect="1"/>
          </p:cNvPicPr>
          <p:nvPr/>
        </p:nvPicPr>
        <p:blipFill>
          <a:blip r:embed="rId2"/>
          <a:srcRect r="23163"/>
          <a:stretch>
            <a:fillRect/>
          </a:stretch>
        </p:blipFill>
        <p:spPr>
          <a:xfrm>
            <a:off x="8453755" y="0"/>
            <a:ext cx="1449705" cy="454025"/>
          </a:xfrm>
          <a:prstGeom prst="rect">
            <a:avLst/>
          </a:prstGeom>
          <a:noFill/>
          <a:ln w="9525">
            <a:noFill/>
          </a:ln>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pic>
        <p:nvPicPr>
          <p:cNvPr id="2" name="图片 -2147481648"/>
          <p:cNvPicPr>
            <a:picLocks noChangeAspect="1"/>
          </p:cNvPicPr>
          <p:nvPr/>
        </p:nvPicPr>
        <p:blipFill>
          <a:blip r:embed="rId2"/>
          <a:srcRect t="16446"/>
          <a:stretch>
            <a:fillRect/>
          </a:stretch>
        </p:blipFill>
        <p:spPr>
          <a:xfrm>
            <a:off x="266700" y="1461135"/>
            <a:ext cx="5085715" cy="2047875"/>
          </a:xfrm>
          <a:prstGeom prst="rect">
            <a:avLst/>
          </a:prstGeom>
          <a:noFill/>
          <a:ln w="12700">
            <a:solidFill>
              <a:schemeClr val="tx1"/>
            </a:solidFill>
          </a:ln>
        </p:spPr>
      </p:pic>
      <p:pic>
        <p:nvPicPr>
          <p:cNvPr id="3" name="图片 -2147481850"/>
          <p:cNvPicPr>
            <a:picLocks noChangeAspect="1"/>
          </p:cNvPicPr>
          <p:nvPr/>
        </p:nvPicPr>
        <p:blipFill>
          <a:blip r:embed="rId3"/>
          <a:stretch>
            <a:fillRect/>
          </a:stretch>
        </p:blipFill>
        <p:spPr>
          <a:xfrm>
            <a:off x="213360" y="3968115"/>
            <a:ext cx="5219700" cy="1939925"/>
          </a:xfrm>
          <a:prstGeom prst="rect">
            <a:avLst/>
          </a:prstGeom>
          <a:noFill/>
          <a:ln w="9525">
            <a:noFill/>
          </a:ln>
        </p:spPr>
      </p:pic>
      <p:pic>
        <p:nvPicPr>
          <p:cNvPr id="5" name="图片 -2147481846"/>
          <p:cNvPicPr>
            <a:picLocks noChangeAspect="1"/>
          </p:cNvPicPr>
          <p:nvPr/>
        </p:nvPicPr>
        <p:blipFill>
          <a:blip r:embed="rId4"/>
          <a:srcRect l="3220"/>
          <a:stretch>
            <a:fillRect/>
          </a:stretch>
        </p:blipFill>
        <p:spPr>
          <a:xfrm>
            <a:off x="5433060" y="1461135"/>
            <a:ext cx="4199255" cy="1627505"/>
          </a:xfrm>
          <a:prstGeom prst="rect">
            <a:avLst/>
          </a:prstGeom>
          <a:noFill/>
          <a:ln w="12700">
            <a:solidFill>
              <a:schemeClr val="tx1"/>
            </a:solidFill>
          </a:ln>
        </p:spPr>
      </p:pic>
      <p:sp>
        <p:nvSpPr>
          <p:cNvPr id="1073746473" name="文本框 1073746472"/>
          <p:cNvSpPr txBox="1"/>
          <p:nvPr/>
        </p:nvSpPr>
        <p:spPr>
          <a:xfrm>
            <a:off x="3640455" y="381000"/>
            <a:ext cx="2622550" cy="467360"/>
          </a:xfrm>
          <a:prstGeom prst="rect">
            <a:avLst/>
          </a:prstGeom>
          <a:noFill/>
          <a:ln w="9525">
            <a:noFill/>
          </a:ln>
        </p:spPr>
        <p:txBody>
          <a:bodyPr vert="horz" wrap="square" anchor="t" anchorCtr="0"/>
          <a:p>
            <a:pPr algn="ctr"/>
            <a:r>
              <a:rPr lang="zh-CN" altLang="en-US" sz="2000">
                <a:solidFill>
                  <a:schemeClr val="accent2"/>
                </a:solidFill>
                <a:latin typeface="宋体" panose="02010600030101010101" pitchFamily="2" charset="-122"/>
                <a:ea typeface="宋体" panose="02010600030101010101" pitchFamily="2" charset="-122"/>
              </a:rPr>
              <a:t>Control system</a:t>
            </a:r>
            <a:endParaRPr lang="zh-CN" altLang="en-US" sz="2000">
              <a:solidFill>
                <a:schemeClr val="accent2"/>
              </a:solidFill>
              <a:latin typeface="宋体" panose="02010600030101010101" pitchFamily="2" charset="-122"/>
              <a:ea typeface="宋体" panose="02010600030101010101" pitchFamily="2" charset="-122"/>
            </a:endParaRPr>
          </a:p>
          <a:p>
            <a:endParaRPr lang="zh-CN" altLang="en-US" sz="2000">
              <a:solidFill>
                <a:schemeClr val="accent2"/>
              </a:solidFill>
              <a:latin typeface="宋体" panose="02010600030101010101" pitchFamily="2" charset="-122"/>
              <a:ea typeface="宋体" panose="02010600030101010101" pitchFamily="2" charset="-122"/>
            </a:endParaRPr>
          </a:p>
        </p:txBody>
      </p:sp>
      <p:sp>
        <p:nvSpPr>
          <p:cNvPr id="6" name="文本框 5"/>
          <p:cNvSpPr txBox="1"/>
          <p:nvPr/>
        </p:nvSpPr>
        <p:spPr>
          <a:xfrm>
            <a:off x="266700" y="1154430"/>
            <a:ext cx="2459990" cy="313690"/>
          </a:xfrm>
          <a:prstGeom prst="rect">
            <a:avLst/>
          </a:prstGeom>
          <a:noFill/>
        </p:spPr>
        <p:txBody>
          <a:bodyPr wrap="square" rtlCol="0">
            <a:noAutofit/>
          </a:bodyPr>
          <a:p>
            <a:r>
              <a:rPr lang="en-US" altLang="zh-CN" sz="1400"/>
              <a:t>Asynchronous Video Player</a:t>
            </a:r>
            <a:endParaRPr lang="en-US" altLang="zh-CN" sz="1400"/>
          </a:p>
        </p:txBody>
      </p:sp>
      <p:sp>
        <p:nvSpPr>
          <p:cNvPr id="7" name="文本框 6"/>
          <p:cNvSpPr txBox="1"/>
          <p:nvPr/>
        </p:nvSpPr>
        <p:spPr>
          <a:xfrm>
            <a:off x="2884805" y="1154430"/>
            <a:ext cx="2066290" cy="306705"/>
          </a:xfrm>
          <a:prstGeom prst="rect">
            <a:avLst/>
          </a:prstGeom>
          <a:noFill/>
        </p:spPr>
        <p:txBody>
          <a:bodyPr wrap="square" rtlCol="0">
            <a:spAutoFit/>
          </a:bodyPr>
          <a:p>
            <a:r>
              <a:rPr lang="en-US" altLang="zh-CN" sz="1400"/>
              <a:t>Sub-controller</a:t>
            </a:r>
            <a:endParaRPr lang="en-US" altLang="zh-CN" sz="1400"/>
          </a:p>
        </p:txBody>
      </p:sp>
      <p:sp>
        <p:nvSpPr>
          <p:cNvPr id="9" name="文本框 8"/>
          <p:cNvSpPr txBox="1"/>
          <p:nvPr/>
        </p:nvSpPr>
        <p:spPr>
          <a:xfrm>
            <a:off x="1581785" y="3257550"/>
            <a:ext cx="2357120" cy="251460"/>
          </a:xfrm>
          <a:prstGeom prst="rect">
            <a:avLst/>
          </a:prstGeom>
          <a:noFill/>
        </p:spPr>
        <p:txBody>
          <a:bodyPr wrap="square" rtlCol="0">
            <a:noAutofit/>
          </a:bodyPr>
          <a:p>
            <a:r>
              <a:rPr lang="en-US" altLang="zh-CN" sz="1400"/>
              <a:t>Synchronized Video Player</a:t>
            </a:r>
            <a:endParaRPr lang="en-US" altLang="zh-CN" sz="1400"/>
          </a:p>
        </p:txBody>
      </p:sp>
      <p:sp>
        <p:nvSpPr>
          <p:cNvPr id="10" name="文本框 9"/>
          <p:cNvSpPr txBox="1"/>
          <p:nvPr/>
        </p:nvSpPr>
        <p:spPr>
          <a:xfrm>
            <a:off x="5437505" y="1161415"/>
            <a:ext cx="2254885" cy="306705"/>
          </a:xfrm>
          <a:prstGeom prst="rect">
            <a:avLst/>
          </a:prstGeom>
          <a:noFill/>
        </p:spPr>
        <p:txBody>
          <a:bodyPr wrap="square" rtlCol="0">
            <a:spAutoFit/>
          </a:bodyPr>
          <a:p>
            <a:r>
              <a:rPr lang="en-US" altLang="zh-CN" sz="1400"/>
              <a:t>Synchronous Mode</a:t>
            </a:r>
            <a:endParaRPr lang="en-US" altLang="zh-CN" sz="1400"/>
          </a:p>
        </p:txBody>
      </p:sp>
      <p:sp>
        <p:nvSpPr>
          <p:cNvPr id="11" name="文本框 10"/>
          <p:cNvSpPr txBox="1"/>
          <p:nvPr/>
        </p:nvSpPr>
        <p:spPr>
          <a:xfrm>
            <a:off x="8074025" y="2693035"/>
            <a:ext cx="1302385" cy="341630"/>
          </a:xfrm>
          <a:prstGeom prst="rect">
            <a:avLst/>
          </a:prstGeom>
          <a:noFill/>
        </p:spPr>
        <p:txBody>
          <a:bodyPr wrap="square" rtlCol="0">
            <a:noAutofit/>
          </a:bodyPr>
          <a:p>
            <a:r>
              <a:rPr lang="en-US" altLang="zh-CN" sz="1400"/>
              <a:t>network cable</a:t>
            </a:r>
            <a:endParaRPr lang="en-US" altLang="zh-CN" sz="1400"/>
          </a:p>
        </p:txBody>
      </p:sp>
      <p:sp>
        <p:nvSpPr>
          <p:cNvPr id="12" name="文本框 11"/>
          <p:cNvSpPr txBox="1"/>
          <p:nvPr/>
        </p:nvSpPr>
        <p:spPr>
          <a:xfrm>
            <a:off x="964565" y="4076065"/>
            <a:ext cx="1868805" cy="306705"/>
          </a:xfrm>
          <a:prstGeom prst="rect">
            <a:avLst/>
          </a:prstGeom>
          <a:noFill/>
        </p:spPr>
        <p:txBody>
          <a:bodyPr wrap="square" rtlCol="0">
            <a:spAutoFit/>
          </a:bodyPr>
          <a:p>
            <a:r>
              <a:rPr lang="en-US" altLang="zh-CN" sz="1400"/>
              <a:t>Asynchronous Mode</a:t>
            </a:r>
            <a:endParaRPr lang="en-US" altLang="zh-CN" sz="1400"/>
          </a:p>
        </p:txBody>
      </p:sp>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zh-CN" altLang="en-US"/>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1073746138" name="文本框 1073746137"/>
          <p:cNvSpPr txBox="1"/>
          <p:nvPr/>
        </p:nvSpPr>
        <p:spPr>
          <a:xfrm>
            <a:off x="490855" y="148590"/>
            <a:ext cx="8917940" cy="41529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Spherical Light and Shadow Application Cases</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sp>
        <p:nvSpPr>
          <p:cNvPr id="1073746183" name="文本框 4"/>
          <p:cNvSpPr txBox="1"/>
          <p:nvPr/>
        </p:nvSpPr>
        <p:spPr>
          <a:xfrm>
            <a:off x="3319780" y="1894048"/>
            <a:ext cx="2574925" cy="41783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Yinchuan, Ningxia</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
        <p:nvSpPr>
          <p:cNvPr id="1073746181" name="文本框 2"/>
          <p:cNvSpPr txBox="1"/>
          <p:nvPr/>
        </p:nvSpPr>
        <p:spPr>
          <a:xfrm>
            <a:off x="2501265" y="4712178"/>
            <a:ext cx="3802380" cy="380365"/>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2023 Gree Store, Yulin, Guangxi</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
        <p:nvSpPr>
          <p:cNvPr id="1073746182" name="文本框 3"/>
          <p:cNvSpPr txBox="1"/>
          <p:nvPr/>
        </p:nvSpPr>
        <p:spPr>
          <a:xfrm>
            <a:off x="6473032" y="3429000"/>
            <a:ext cx="2637155" cy="45847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Qiqihar, Heilongjiang</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pic>
        <p:nvPicPr>
          <p:cNvPr id="2" name="图片 -2147481941"/>
          <p:cNvPicPr>
            <a:picLocks noChangeAspect="1"/>
          </p:cNvPicPr>
          <p:nvPr/>
        </p:nvPicPr>
        <p:blipFill>
          <a:blip r:embed="rId2"/>
          <a:stretch>
            <a:fillRect/>
          </a:stretch>
        </p:blipFill>
        <p:spPr>
          <a:xfrm>
            <a:off x="334328" y="842963"/>
            <a:ext cx="2985440" cy="2520000"/>
          </a:xfrm>
          <a:prstGeom prst="rect">
            <a:avLst/>
          </a:prstGeom>
          <a:noFill/>
          <a:ln w="9525">
            <a:noFill/>
          </a:ln>
        </p:spPr>
      </p:pic>
      <p:pic>
        <p:nvPicPr>
          <p:cNvPr id="3" name="图片 -2147481939"/>
          <p:cNvPicPr>
            <a:picLocks noChangeAspect="1"/>
          </p:cNvPicPr>
          <p:nvPr/>
        </p:nvPicPr>
        <p:blipFill>
          <a:blip r:embed="rId3"/>
          <a:stretch>
            <a:fillRect/>
          </a:stretch>
        </p:blipFill>
        <p:spPr>
          <a:xfrm>
            <a:off x="334645" y="3642360"/>
            <a:ext cx="2166393" cy="2520000"/>
          </a:xfrm>
          <a:prstGeom prst="rect">
            <a:avLst/>
          </a:prstGeom>
          <a:noFill/>
          <a:ln w="9525">
            <a:noFill/>
          </a:ln>
        </p:spPr>
      </p:pic>
      <p:pic>
        <p:nvPicPr>
          <p:cNvPr id="5" name="图片 -2147482187"/>
          <p:cNvPicPr>
            <a:picLocks noChangeAspect="1"/>
          </p:cNvPicPr>
          <p:nvPr/>
        </p:nvPicPr>
        <p:blipFill>
          <a:blip r:embed="rId4"/>
          <a:stretch>
            <a:fillRect/>
          </a:stretch>
        </p:blipFill>
        <p:spPr>
          <a:xfrm>
            <a:off x="6508218" y="908685"/>
            <a:ext cx="2566783" cy="2520000"/>
          </a:xfrm>
          <a:prstGeom prst="rect">
            <a:avLst/>
          </a:prstGeom>
          <a:noFill/>
          <a:ln w="9525">
            <a:noFill/>
          </a:ln>
        </p:spPr>
      </p:pic>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en-US" altLang="zh-CN"/>
          </a:p>
        </p:txBody>
      </p:sp>
      <p:sp>
        <p:nvSpPr>
          <p:cNvPr id="1073746146" name="文本框 1073746145"/>
          <p:cNvSpPr txBox="1"/>
          <p:nvPr/>
        </p:nvSpPr>
        <p:spPr>
          <a:xfrm>
            <a:off x="1653540" y="132715"/>
            <a:ext cx="6800215" cy="53848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Bridge Lighting Application Cases</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1073746175" name="文本框 2"/>
          <p:cNvSpPr txBox="1"/>
          <p:nvPr/>
        </p:nvSpPr>
        <p:spPr>
          <a:xfrm>
            <a:off x="3858260" y="1821815"/>
            <a:ext cx="4410075" cy="490855"/>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Liaohe East Bridge, Liaoyuan, Jilin</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pic>
        <p:nvPicPr>
          <p:cNvPr id="2" name="图片 -2147481887"/>
          <p:cNvPicPr>
            <a:picLocks noChangeAspect="1"/>
          </p:cNvPicPr>
          <p:nvPr/>
        </p:nvPicPr>
        <p:blipFill>
          <a:blip r:embed="rId2"/>
          <a:stretch>
            <a:fillRect/>
          </a:stretch>
        </p:blipFill>
        <p:spPr>
          <a:xfrm>
            <a:off x="455736" y="1081562"/>
            <a:ext cx="3168514" cy="2520000"/>
          </a:xfrm>
          <a:prstGeom prst="rect">
            <a:avLst/>
          </a:prstGeom>
          <a:noFill/>
          <a:ln w="9525">
            <a:noFill/>
          </a:ln>
        </p:spPr>
      </p:pic>
      <p:pic>
        <p:nvPicPr>
          <p:cNvPr id="5" name="图片 4" descr="fTROFecI2"/>
          <p:cNvPicPr>
            <a:picLocks noChangeAspect="1"/>
          </p:cNvPicPr>
          <p:nvPr/>
        </p:nvPicPr>
        <p:blipFill>
          <a:blip r:embed="rId3"/>
          <a:srcRect b="16498"/>
          <a:stretch>
            <a:fillRect/>
          </a:stretch>
        </p:blipFill>
        <p:spPr>
          <a:xfrm>
            <a:off x="5439410" y="3068320"/>
            <a:ext cx="3952875" cy="3300730"/>
          </a:xfrm>
          <a:prstGeom prst="rect">
            <a:avLst/>
          </a:prstGeom>
        </p:spPr>
      </p:pic>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635"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en-US" altLang="zh-CN"/>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pic>
        <p:nvPicPr>
          <p:cNvPr id="2" name="图片 6"/>
          <p:cNvPicPr>
            <a:picLocks noChangeAspect="1"/>
          </p:cNvPicPr>
          <p:nvPr/>
        </p:nvPicPr>
        <p:blipFill>
          <a:blip r:embed="rId2">
            <a:lum bright="12000" contrast="54000"/>
          </a:blip>
          <a:stretch>
            <a:fillRect/>
          </a:stretch>
        </p:blipFill>
        <p:spPr>
          <a:xfrm>
            <a:off x="315278" y="984885"/>
            <a:ext cx="2970349" cy="2520000"/>
          </a:xfrm>
          <a:prstGeom prst="rect">
            <a:avLst/>
          </a:prstGeom>
          <a:noFill/>
          <a:ln w="38100" cap="flat" cmpd="sng">
            <a:noFill/>
            <a:prstDash val="solid"/>
            <a:round/>
            <a:headEnd type="none" w="med" len="med"/>
            <a:tailEnd type="none" w="med" len="med"/>
          </a:ln>
        </p:spPr>
      </p:pic>
      <p:pic>
        <p:nvPicPr>
          <p:cNvPr id="3" name="图片 8"/>
          <p:cNvPicPr>
            <a:picLocks noChangeAspect="1"/>
          </p:cNvPicPr>
          <p:nvPr/>
        </p:nvPicPr>
        <p:blipFill>
          <a:blip r:embed="rId3">
            <a:lum bright="12000" contrast="17998"/>
          </a:blip>
          <a:stretch>
            <a:fillRect/>
          </a:stretch>
        </p:blipFill>
        <p:spPr>
          <a:xfrm>
            <a:off x="6727825" y="3622040"/>
            <a:ext cx="2790190" cy="2897505"/>
          </a:xfrm>
          <a:prstGeom prst="rect">
            <a:avLst/>
          </a:prstGeom>
          <a:noFill/>
          <a:ln w="38100" cap="flat" cmpd="sng">
            <a:noFill/>
            <a:prstDash val="solid"/>
            <a:round/>
            <a:headEnd type="none" w="med" len="med"/>
            <a:tailEnd type="none" w="med" len="med"/>
          </a:ln>
        </p:spPr>
      </p:pic>
      <p:sp>
        <p:nvSpPr>
          <p:cNvPr id="1073746192" name="文本框 1"/>
          <p:cNvSpPr txBox="1"/>
          <p:nvPr/>
        </p:nvSpPr>
        <p:spPr>
          <a:xfrm>
            <a:off x="3285490" y="2039780"/>
            <a:ext cx="4836795" cy="41021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Zhanjiang, Guangdong as Guangzhouwan)</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
        <p:nvSpPr>
          <p:cNvPr id="1073746186" name="文本框 1073746185"/>
          <p:cNvSpPr txBox="1"/>
          <p:nvPr/>
        </p:nvSpPr>
        <p:spPr>
          <a:xfrm>
            <a:off x="596900" y="167005"/>
            <a:ext cx="8315325" cy="365125"/>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Application Cases of Characteristic Buildings</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sp>
        <p:nvSpPr>
          <p:cNvPr id="1073746193" name="文本框 11"/>
          <p:cNvSpPr txBox="1"/>
          <p:nvPr/>
        </p:nvSpPr>
        <p:spPr>
          <a:xfrm>
            <a:off x="2402205" y="4915535"/>
            <a:ext cx="4325620" cy="410845"/>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Hangzhou Sightseeing Tower, Zhejiang</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635"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en-US" altLang="zh-CN"/>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1073746202" name="文本框 1073746201"/>
          <p:cNvSpPr txBox="1"/>
          <p:nvPr/>
        </p:nvSpPr>
        <p:spPr>
          <a:xfrm>
            <a:off x="3004185" y="100330"/>
            <a:ext cx="3875405" cy="511175"/>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pPr algn="ctr"/>
            <a:r>
              <a:rPr lang="zh-CN" altLang="en-US" sz="2800">
                <a:solidFill>
                  <a:schemeClr val="accent2"/>
                </a:solidFill>
                <a:latin typeface="宋体" panose="02010600030101010101" pitchFamily="2" charset="-122"/>
                <a:ea typeface="宋体" panose="02010600030101010101" pitchFamily="2" charset="-122"/>
              </a:rPr>
              <a:t>Grid Screen Cases</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sp>
        <p:nvSpPr>
          <p:cNvPr id="1073746207" name="文本框 5"/>
          <p:cNvSpPr txBox="1"/>
          <p:nvPr/>
        </p:nvSpPr>
        <p:spPr>
          <a:xfrm>
            <a:off x="2946400" y="5078413"/>
            <a:ext cx="2191385" cy="44958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Guiyang, Guizhou</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pic>
        <p:nvPicPr>
          <p:cNvPr id="2" name="图片 -2147481643"/>
          <p:cNvPicPr>
            <a:picLocks noChangeAspect="1"/>
          </p:cNvPicPr>
          <p:nvPr/>
        </p:nvPicPr>
        <p:blipFill>
          <a:blip r:embed="rId2"/>
          <a:stretch>
            <a:fillRect/>
          </a:stretch>
        </p:blipFill>
        <p:spPr>
          <a:xfrm>
            <a:off x="323215" y="1029335"/>
            <a:ext cx="3944482" cy="2520000"/>
          </a:xfrm>
          <a:prstGeom prst="rect">
            <a:avLst/>
          </a:prstGeom>
          <a:noFill/>
          <a:ln w="9525">
            <a:noFill/>
          </a:ln>
        </p:spPr>
      </p:pic>
      <p:pic>
        <p:nvPicPr>
          <p:cNvPr id="3" name="图片 -2147481921"/>
          <p:cNvPicPr>
            <a:picLocks noChangeAspect="1"/>
          </p:cNvPicPr>
          <p:nvPr/>
        </p:nvPicPr>
        <p:blipFill>
          <a:blip r:embed="rId3"/>
          <a:stretch>
            <a:fillRect/>
          </a:stretch>
        </p:blipFill>
        <p:spPr>
          <a:xfrm>
            <a:off x="5137785" y="4129405"/>
            <a:ext cx="4352290" cy="2347595"/>
          </a:xfrm>
          <a:prstGeom prst="rect">
            <a:avLst/>
          </a:prstGeom>
          <a:noFill/>
          <a:ln w="9525">
            <a:noFill/>
          </a:ln>
        </p:spPr>
      </p:pic>
      <p:sp>
        <p:nvSpPr>
          <p:cNvPr id="5" name="文本框 4"/>
          <p:cNvSpPr txBox="1"/>
          <p:nvPr/>
        </p:nvSpPr>
        <p:spPr>
          <a:xfrm>
            <a:off x="4267835" y="2105820"/>
            <a:ext cx="3017520" cy="368300"/>
          </a:xfrm>
          <a:prstGeom prst="rect">
            <a:avLst/>
          </a:prstGeom>
          <a:noFill/>
        </p:spPr>
        <p:txBody>
          <a:bodyPr wrap="square" rtlCol="0">
            <a:spAutoFit/>
          </a:bodyPr>
          <a:p>
            <a:r>
              <a:rPr>
                <a:latin typeface="宋体" panose="02010600030101010101" pitchFamily="2" charset="-122"/>
                <a:ea typeface="宋体" panose="02010600030101010101" pitchFamily="2" charset="-122"/>
              </a:rPr>
              <a:t>Changzhi, Shanxi, 2023</a:t>
            </a:r>
            <a:endParaRPr>
              <a:latin typeface="宋体" panose="02010600030101010101" pitchFamily="2" charset="-122"/>
              <a:ea typeface="宋体" panose="02010600030101010101" pitchFamily="2" charset="-122"/>
            </a:endParaRPr>
          </a:p>
        </p:txBody>
      </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635"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en-US" altLang="zh-CN"/>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1073746201" name="文本框 1073746200"/>
          <p:cNvSpPr txBox="1"/>
          <p:nvPr/>
        </p:nvSpPr>
        <p:spPr>
          <a:xfrm>
            <a:off x="1215390" y="109855"/>
            <a:ext cx="7238365" cy="492760"/>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Application Cases of Art Lighting</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sp>
        <p:nvSpPr>
          <p:cNvPr id="1073746255" name="文本框 7"/>
          <p:cNvSpPr txBox="1"/>
          <p:nvPr/>
        </p:nvSpPr>
        <p:spPr>
          <a:xfrm>
            <a:off x="3056255" y="4541000"/>
            <a:ext cx="3730625" cy="41656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Huoqiu TV Tower, Lu'an, Anhui</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pic>
        <p:nvPicPr>
          <p:cNvPr id="3" name="图片 -2147481996"/>
          <p:cNvPicPr>
            <a:picLocks noChangeAspect="1"/>
          </p:cNvPicPr>
          <p:nvPr/>
        </p:nvPicPr>
        <p:blipFill>
          <a:blip r:embed="rId2">
            <a:lum bright="6000" contrast="11999"/>
          </a:blip>
          <a:stretch>
            <a:fillRect/>
          </a:stretch>
        </p:blipFill>
        <p:spPr>
          <a:xfrm>
            <a:off x="6786880" y="3129280"/>
            <a:ext cx="2552872" cy="3240000"/>
          </a:xfrm>
          <a:prstGeom prst="rect">
            <a:avLst/>
          </a:prstGeom>
          <a:noFill/>
          <a:ln w="38100" cap="flat" cmpd="sng">
            <a:noFill/>
            <a:prstDash val="solid"/>
            <a:round/>
            <a:headEnd type="none" w="med" len="med"/>
            <a:tailEnd type="none" w="med" len="med"/>
          </a:ln>
        </p:spPr>
      </p:pic>
      <p:pic>
        <p:nvPicPr>
          <p:cNvPr id="5" name="图片 -2147481920"/>
          <p:cNvPicPr>
            <a:picLocks noChangeAspect="1"/>
          </p:cNvPicPr>
          <p:nvPr/>
        </p:nvPicPr>
        <p:blipFill>
          <a:blip r:embed="rId3"/>
          <a:stretch>
            <a:fillRect/>
          </a:stretch>
        </p:blipFill>
        <p:spPr>
          <a:xfrm>
            <a:off x="377508" y="1086168"/>
            <a:ext cx="2880000" cy="2534921"/>
          </a:xfrm>
          <a:prstGeom prst="rect">
            <a:avLst/>
          </a:prstGeom>
          <a:noFill/>
          <a:ln w="9525">
            <a:noFill/>
          </a:ln>
        </p:spPr>
      </p:pic>
      <p:sp>
        <p:nvSpPr>
          <p:cNvPr id="1073746167" name="文本框 4"/>
          <p:cNvSpPr txBox="1"/>
          <p:nvPr/>
        </p:nvSpPr>
        <p:spPr>
          <a:xfrm>
            <a:off x="3257550" y="2121536"/>
            <a:ext cx="4904740" cy="464185"/>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Yan'an Eye, Yan'an City, Shaanxi Province</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635"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en-US" altLang="zh-CN"/>
          </a:p>
        </p:txBody>
      </p:sp>
      <p:pic>
        <p:nvPicPr>
          <p:cNvPr id="4"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1073746250" name="文本框 1073746249"/>
          <p:cNvSpPr txBox="1"/>
          <p:nvPr/>
        </p:nvSpPr>
        <p:spPr>
          <a:xfrm>
            <a:off x="1793240" y="125730"/>
            <a:ext cx="6163945" cy="460375"/>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Art Lighting Application Cases</a:t>
            </a:r>
            <a:endParaRPr lang="zh-CN" altLang="en-US" sz="2800">
              <a:solidFill>
                <a:schemeClr val="accent2"/>
              </a:solidFill>
              <a:latin typeface="宋体" panose="02010600030101010101" pitchFamily="2" charset="-122"/>
              <a:ea typeface="宋体" panose="02010600030101010101" pitchFamily="2" charset="-122"/>
            </a:endParaRPr>
          </a:p>
          <a:p>
            <a:endParaRPr lang="zh-CN" altLang="en-US" sz="2800">
              <a:solidFill>
                <a:schemeClr val="accent2"/>
              </a:solidFill>
              <a:latin typeface="宋体" panose="02010600030101010101" pitchFamily="2" charset="-122"/>
              <a:ea typeface="宋体" panose="02010600030101010101" pitchFamily="2" charset="-122"/>
            </a:endParaRPr>
          </a:p>
        </p:txBody>
      </p:sp>
      <p:sp>
        <p:nvSpPr>
          <p:cNvPr id="1073746211" name="文本框 10"/>
          <p:cNvSpPr txBox="1"/>
          <p:nvPr/>
        </p:nvSpPr>
        <p:spPr>
          <a:xfrm>
            <a:off x="4395470" y="2167415"/>
            <a:ext cx="4205605" cy="39878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a:latin typeface="宋体" panose="02010600030101010101" pitchFamily="2" charset="-122"/>
                <a:ea typeface="宋体" panose="02010600030101010101" pitchFamily="2" charset="-122"/>
              </a:rPr>
              <a:t>Shangrao City, Jiangxi Province</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sp>
        <p:nvSpPr>
          <p:cNvPr id="1073746256" name="文本框 4"/>
          <p:cNvSpPr txBox="1"/>
          <p:nvPr/>
        </p:nvSpPr>
        <p:spPr>
          <a:xfrm>
            <a:off x="3597910" y="4602278"/>
            <a:ext cx="3242310" cy="384810"/>
          </a:xfrm>
          <a:prstGeom prst="rect">
            <a:avLst/>
          </a:prstGeom>
          <a:noFill/>
          <a:ln w="9525">
            <a:noFill/>
          </a:ln>
        </p:spPr>
        <p:txBody>
          <a:bodyPr vert="horz" wrap="square" anchor="t" anchorCtr="0"/>
          <a:p>
            <a:r>
              <a:rPr lang="zh-CN" altLang="en-US">
                <a:latin typeface="宋体" panose="02010600030101010101" pitchFamily="2" charset="-122"/>
                <a:ea typeface="宋体" panose="02010600030101010101" pitchFamily="2" charset="-122"/>
              </a:rPr>
              <a:t>Chengdu Tianfu Panda Tower</a:t>
            </a:r>
            <a:endParaRPr lang="zh-CN" altLang="en-US">
              <a:latin typeface="宋体" panose="02010600030101010101" pitchFamily="2" charset="-122"/>
              <a:ea typeface="宋体" panose="02010600030101010101" pitchFamily="2" charset="-122"/>
            </a:endParaRPr>
          </a:p>
          <a:p>
            <a:endParaRPr lang="zh-CN" altLang="en-US">
              <a:latin typeface="宋体" panose="02010600030101010101" pitchFamily="2" charset="-122"/>
              <a:ea typeface="宋体" panose="02010600030101010101" pitchFamily="2" charset="-122"/>
            </a:endParaRPr>
          </a:p>
        </p:txBody>
      </p:sp>
      <p:pic>
        <p:nvPicPr>
          <p:cNvPr id="2" name="图片 -2147481642"/>
          <p:cNvPicPr>
            <a:picLocks noChangeAspect="1"/>
          </p:cNvPicPr>
          <p:nvPr/>
        </p:nvPicPr>
        <p:blipFill>
          <a:blip r:embed="rId2">
            <a:lum bright="6000" contrast="17998"/>
          </a:blip>
          <a:srcRect l="14940" r="3818"/>
          <a:stretch>
            <a:fillRect/>
          </a:stretch>
        </p:blipFill>
        <p:spPr>
          <a:xfrm>
            <a:off x="320040" y="1106805"/>
            <a:ext cx="4075412" cy="2520000"/>
          </a:xfrm>
          <a:prstGeom prst="rect">
            <a:avLst/>
          </a:prstGeom>
          <a:noFill/>
          <a:ln w="38100" cap="flat" cmpd="sng">
            <a:noFill/>
            <a:prstDash val="solid"/>
            <a:round/>
            <a:headEnd type="none" w="med" len="med"/>
            <a:tailEnd type="none" w="med" len="med"/>
          </a:ln>
        </p:spPr>
      </p:pic>
      <p:pic>
        <p:nvPicPr>
          <p:cNvPr id="3" name="图片 -2147482159"/>
          <p:cNvPicPr>
            <a:picLocks noChangeAspect="1"/>
          </p:cNvPicPr>
          <p:nvPr/>
        </p:nvPicPr>
        <p:blipFill>
          <a:blip r:embed="rId3">
            <a:lum bright="-6000" contrast="11999"/>
          </a:blip>
          <a:stretch>
            <a:fillRect/>
          </a:stretch>
        </p:blipFill>
        <p:spPr>
          <a:xfrm>
            <a:off x="6839903" y="3174683"/>
            <a:ext cx="2596711" cy="3240000"/>
          </a:xfrm>
          <a:prstGeom prst="rect">
            <a:avLst/>
          </a:prstGeom>
          <a:noFill/>
          <a:ln w="38100" cap="flat" cmpd="sng">
            <a:noFill/>
            <a:prstDash val="solid"/>
            <a:round/>
            <a:headEnd type="none" w="med" len="med"/>
            <a:tailEnd type="none" w="med" len="med"/>
          </a:ln>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53035" y="179705"/>
            <a:ext cx="4252595" cy="473710"/>
          </a:xfrm>
          <a:prstGeom prst="rect">
            <a:avLst/>
          </a:prstGeom>
          <a:noFill/>
        </p:spPr>
        <p:txBody>
          <a:bodyPr wrap="square" rtlCol="0">
            <a:noAutofit/>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LED Landscape Lighting Service Team</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sp>
        <p:nvSpPr>
          <p:cNvPr id="1073744237" name="文本框 63"/>
          <p:cNvSpPr txBox="1"/>
          <p:nvPr/>
        </p:nvSpPr>
        <p:spPr>
          <a:xfrm>
            <a:off x="5688330" y="179705"/>
            <a:ext cx="2660015" cy="377825"/>
          </a:xfrm>
          <a:prstGeom prst="rect">
            <a:avLst/>
          </a:prstGeom>
          <a:noFill/>
          <a:ln w="6350">
            <a:noFill/>
          </a:ln>
        </p:spPr>
        <p:txBody>
          <a:bodyPr vert="horz" wrap="square" anchor="t" anchorCtr="0">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Company Profile</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a:p>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pic>
        <p:nvPicPr>
          <p:cNvPr id="2" name="图片 -2147481884"/>
          <p:cNvPicPr>
            <a:picLocks noChangeAspect="1"/>
          </p:cNvPicPr>
          <p:nvPr/>
        </p:nvPicPr>
        <p:blipFill>
          <a:blip r:embed="rId1">
            <a:lum bright="6000"/>
          </a:blip>
          <a:stretch>
            <a:fillRect/>
          </a:stretch>
        </p:blipFill>
        <p:spPr>
          <a:xfrm>
            <a:off x="584200" y="1157605"/>
            <a:ext cx="3721735" cy="2709545"/>
          </a:xfrm>
          <a:prstGeom prst="rect">
            <a:avLst/>
          </a:prstGeom>
          <a:noFill/>
          <a:ln w="9525">
            <a:noFill/>
          </a:ln>
        </p:spPr>
      </p:pic>
      <p:sp>
        <p:nvSpPr>
          <p:cNvPr id="5" name="文本框 4"/>
          <p:cNvSpPr txBox="1"/>
          <p:nvPr/>
        </p:nvSpPr>
        <p:spPr>
          <a:xfrm>
            <a:off x="350520" y="4036060"/>
            <a:ext cx="4457065" cy="2350770"/>
          </a:xfrm>
          <a:prstGeom prst="rect">
            <a:avLst/>
          </a:prstGeom>
          <a:noFill/>
        </p:spPr>
        <p:txBody>
          <a:bodyPr wrap="square" rtlCol="0">
            <a:noAutofit/>
          </a:bodyPr>
          <a:p>
            <a:r>
              <a:rPr lang="zh-CN" altLang="en-US" sz="1200">
                <a:latin typeface="宋体" panose="02010600030101010101" pitchFamily="2" charset="-122"/>
                <a:ea typeface="宋体" panose="02010600030101010101" pitchFamily="2" charset="-122"/>
              </a:rPr>
              <a:t>Medile prioritizes quality, embraces innovation and upholds integrity. We specialize in delivering high-quality smart landscape lighting products and comprehensive solutions, offering cost-effective products and professional supporting services to clients.</a:t>
            </a:r>
            <a:endParaRPr lang="zh-CN" altLang="en-US" sz="1200">
              <a:latin typeface="宋体" panose="02010600030101010101" pitchFamily="2" charset="-122"/>
              <a:ea typeface="宋体" panose="02010600030101010101" pitchFamily="2" charset="-122"/>
            </a:endParaRPr>
          </a:p>
          <a:p>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In recent years, Medile has provided professional supporting products and all-round solutions for large-scale landscape lighting projects in Guangzhou, Shanghai, Hangzhou, Anhui and other regions.</a:t>
            </a:r>
            <a:endParaRPr lang="zh-CN" altLang="en-US" sz="1200">
              <a:latin typeface="宋体" panose="02010600030101010101" pitchFamily="2" charset="-122"/>
              <a:ea typeface="宋体" panose="02010600030101010101" pitchFamily="2" charset="-122"/>
            </a:endParaRPr>
          </a:p>
        </p:txBody>
      </p:sp>
      <p:sp>
        <p:nvSpPr>
          <p:cNvPr id="6" name="文本框 5"/>
          <p:cNvSpPr txBox="1"/>
          <p:nvPr/>
        </p:nvSpPr>
        <p:spPr>
          <a:xfrm>
            <a:off x="5172710" y="653415"/>
            <a:ext cx="4489450" cy="6097905"/>
          </a:xfrm>
          <a:prstGeom prst="rect">
            <a:avLst/>
          </a:prstGeom>
          <a:noFill/>
        </p:spPr>
        <p:txBody>
          <a:bodyPr wrap="square" rtlCol="0">
            <a:noAutofit/>
          </a:bodyPr>
          <a:p>
            <a:r>
              <a:rPr lang="zh-CN" altLang="en-US" sz="1200">
                <a:latin typeface="宋体" panose="02010600030101010101" pitchFamily="2" charset="-122"/>
                <a:ea typeface="宋体" panose="02010600030101010101" pitchFamily="2" charset="-122"/>
              </a:rPr>
              <a:t>Guangdong Meidile Lighting was founded in 2009. It is a modern lighting enterprise integrating R&amp;D, production, sales and services.</a:t>
            </a:r>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Its flagship products are mainly applied to advertising lighting and urban lighting sectors. Equipped with professional teams for design, animation and construction guidance, the company can provide one-stop solutions and after-sales maintenance services.</a:t>
            </a:r>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The company is fully furnished with complete facilities and has built professional laboratories. It has upgraded production lines and independently developed advanced equipment such as point light source systems, so as to strictly control product quality and delivery efficiency.</a:t>
            </a:r>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Attaching great importance to talent development, the company brings together professionals in optoelectronics and architecture. It devotes itself to technological innovation and engineering design, and always takes the introduction, absorption and innovation of production technologies as a key measure to enhance its core competitiveness.</a:t>
            </a:r>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Upholding a professional and dedicated work philosophy, and relying on high and new technologies, exquisite craftsmanship and comprehensive after-sales services, the company has undertaken numerous large-scale lighting projects and maintained long-term partnerships with China's top 100 enterprises.</a:t>
            </a:r>
            <a:endParaRPr lang="zh-CN" altLang="en-US" sz="1200">
              <a:latin typeface="宋体" panose="02010600030101010101" pitchFamily="2" charset="-122"/>
              <a:ea typeface="宋体" panose="02010600030101010101" pitchFamily="2" charset="-122"/>
            </a:endParaRPr>
          </a:p>
          <a:p>
            <a:endParaRPr lang="zh-CN" altLang="en-US" sz="1200">
              <a:latin typeface="宋体" panose="02010600030101010101" pitchFamily="2" charset="-122"/>
              <a:ea typeface="宋体" panose="02010600030101010101" pitchFamily="2" charset="-122"/>
            </a:endParaRPr>
          </a:p>
          <a:p>
            <a:r>
              <a:rPr lang="zh-CN" altLang="en-US" sz="1200">
                <a:latin typeface="宋体" panose="02010600030101010101" pitchFamily="2" charset="-122"/>
                <a:ea typeface="宋体" panose="02010600030101010101" pitchFamily="2" charset="-122"/>
              </a:rPr>
              <a:t>Taking into account national conditions and actual project conditions of various regions, it has explored and summarized a new set of ideas for the design and construction of lighting projects that align with international standards while featuring its own unique strengths.</a:t>
            </a:r>
            <a:endParaRPr lang="zh-CN" altLang="en-US" sz="1200">
              <a:latin typeface="宋体" panose="02010600030101010101" pitchFamily="2" charset="-122"/>
              <a:ea typeface="宋体" panose="02010600030101010101" pitchFamily="2" charset="-122"/>
            </a:endParaRPr>
          </a:p>
        </p:txBody>
      </p:sp>
      <p:pic>
        <p:nvPicPr>
          <p:cNvPr id="7" name="图片 -2147481730" descr="美凯乐png"/>
          <p:cNvPicPr>
            <a:picLocks noChangeAspect="1"/>
          </p:cNvPicPr>
          <p:nvPr/>
        </p:nvPicPr>
        <p:blipFill>
          <a:blip r:embed="rId2"/>
          <a:srcRect r="23163"/>
          <a:stretch>
            <a:fillRect/>
          </a:stretch>
        </p:blipFill>
        <p:spPr>
          <a:xfrm>
            <a:off x="8453755" y="0"/>
            <a:ext cx="1449705" cy="454025"/>
          </a:xfrm>
          <a:prstGeom prst="rect">
            <a:avLst/>
          </a:prstGeom>
          <a:noFill/>
          <a:ln w="9525">
            <a:noFill/>
          </a:ln>
        </p:spPr>
      </p:pic>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图片 9"/>
          <p:cNvPicPr>
            <a:picLocks noChangeAspect="1"/>
          </p:cNvPicPr>
          <p:nvPr/>
        </p:nvPicPr>
        <p:blipFill>
          <a:blip r:embed="rId1"/>
          <a:stretch>
            <a:fillRect/>
          </a:stretch>
        </p:blipFill>
        <p:spPr>
          <a:xfrm>
            <a:off x="4105809" y="2079654"/>
            <a:ext cx="1973869" cy="2727803"/>
          </a:xfrm>
          <a:prstGeom prst="rect">
            <a:avLst/>
          </a:prstGeom>
          <a:effectLst>
            <a:outerShdw blurRad="50800" dist="38100" dir="11940000" algn="tr" rotWithShape="0">
              <a:prstClr val="black">
                <a:alpha val="42000"/>
              </a:prstClr>
            </a:outerShdw>
            <a:reflection blurRad="6350" stA="52000" endA="300" endPos="35000" dir="5400000" sy="-100000" algn="bl" rotWithShape="0"/>
          </a:effectLst>
        </p:spPr>
      </p:pic>
      <p:pic>
        <p:nvPicPr>
          <p:cNvPr id="7" name="图片 9"/>
          <p:cNvPicPr>
            <a:picLocks noChangeAspect="1"/>
          </p:cNvPicPr>
          <p:nvPr>
            <p:custDataLst>
              <p:tags r:id="rId2"/>
            </p:custDataLst>
          </p:nvPr>
        </p:nvPicPr>
        <p:blipFill>
          <a:blip r:embed="rId3"/>
          <a:stretch>
            <a:fillRect/>
          </a:stretch>
        </p:blipFill>
        <p:spPr>
          <a:xfrm>
            <a:off x="5539748" y="2060088"/>
            <a:ext cx="2017733" cy="3697437"/>
          </a:xfrm>
          <a:prstGeom prst="rect">
            <a:avLst/>
          </a:prstGeom>
          <a:noFill/>
          <a:ln w="9525">
            <a:noFill/>
          </a:ln>
          <a:effectLst/>
        </p:spPr>
      </p:pic>
      <p:pic>
        <p:nvPicPr>
          <p:cNvPr id="9" name="图片 8"/>
          <p:cNvPicPr>
            <a:picLocks noChangeAspect="1"/>
          </p:cNvPicPr>
          <p:nvPr/>
        </p:nvPicPr>
        <p:blipFill>
          <a:blip r:embed="rId4"/>
          <a:stretch>
            <a:fillRect/>
          </a:stretch>
        </p:blipFill>
        <p:spPr>
          <a:xfrm>
            <a:off x="7097480" y="2060088"/>
            <a:ext cx="2003111" cy="2768345"/>
          </a:xfrm>
          <a:prstGeom prst="rect">
            <a:avLst/>
          </a:prstGeom>
          <a:noFill/>
          <a:ln w="12700">
            <a:noFill/>
          </a:ln>
          <a:effectLst>
            <a:reflection blurRad="6350" stA="52000" endA="300" endPos="35000" dir="5400000" sy="-100000" algn="bl" rotWithShape="0"/>
          </a:effectLst>
        </p:spPr>
      </p:pic>
      <p:sp>
        <p:nvSpPr>
          <p:cNvPr id="11" name="文本框 10"/>
          <p:cNvSpPr txBox="1"/>
          <p:nvPr/>
        </p:nvSpPr>
        <p:spPr>
          <a:xfrm>
            <a:off x="474980" y="1586230"/>
            <a:ext cx="2774950" cy="1198880"/>
          </a:xfrm>
          <a:prstGeom prst="rect">
            <a:avLst/>
          </a:prstGeom>
          <a:noFill/>
        </p:spPr>
        <p:txBody>
          <a:bodyPr wrap="square" rtlCol="0">
            <a:spAutoFit/>
          </a:bodyPr>
          <a:p>
            <a:r>
              <a:rPr lang="en-US" altLang="zh-CN" sz="2400">
                <a:latin typeface="宋体" panose="02010600030101010101" pitchFamily="2" charset="-122"/>
                <a:ea typeface="宋体" panose="02010600030101010101" pitchFamily="2" charset="-122"/>
                <a:cs typeface="宋体" panose="02010600030101010101" pitchFamily="2" charset="-122"/>
              </a:rPr>
              <a:t>Certifications</a:t>
            </a:r>
            <a:endParaRPr lang="en-US" altLang="zh-CN" sz="2400">
              <a:latin typeface="宋体" panose="02010600030101010101" pitchFamily="2" charset="-122"/>
              <a:ea typeface="宋体" panose="02010600030101010101" pitchFamily="2" charset="-122"/>
              <a:cs typeface="宋体" panose="02010600030101010101" pitchFamily="2" charset="-122"/>
            </a:endParaRPr>
          </a:p>
          <a:p>
            <a:r>
              <a:rPr lang="en-US" altLang="zh-CN" sz="2400">
                <a:latin typeface="宋体" panose="02010600030101010101" pitchFamily="2" charset="-122"/>
                <a:ea typeface="宋体" panose="02010600030101010101" pitchFamily="2" charset="-122"/>
                <a:cs typeface="宋体" panose="02010600030101010101" pitchFamily="2" charset="-122"/>
              </a:rPr>
              <a:t>      &amp;</a:t>
            </a:r>
            <a:endParaRPr lang="en-US" altLang="zh-CN" sz="2400">
              <a:latin typeface="宋体" panose="02010600030101010101" pitchFamily="2" charset="-122"/>
              <a:ea typeface="宋体" panose="02010600030101010101" pitchFamily="2" charset="-122"/>
              <a:cs typeface="宋体" panose="02010600030101010101" pitchFamily="2" charset="-122"/>
            </a:endParaRPr>
          </a:p>
          <a:p>
            <a:r>
              <a:rPr lang="en-US" altLang="zh-CN" sz="2400">
                <a:latin typeface="宋体" panose="02010600030101010101" pitchFamily="2" charset="-122"/>
                <a:ea typeface="宋体" panose="02010600030101010101" pitchFamily="2" charset="-122"/>
                <a:cs typeface="宋体" panose="02010600030101010101" pitchFamily="2" charset="-122"/>
              </a:rPr>
              <a:t>Quality Assurance</a:t>
            </a:r>
            <a:endParaRPr lang="en-US" altLang="zh-CN" sz="2400">
              <a:latin typeface="宋体" panose="02010600030101010101" pitchFamily="2" charset="-122"/>
              <a:ea typeface="宋体" panose="02010600030101010101" pitchFamily="2" charset="-122"/>
              <a:cs typeface="宋体" panose="02010600030101010101" pitchFamily="2" charset="-122"/>
            </a:endParaRPr>
          </a:p>
        </p:txBody>
      </p:sp>
      <p:sp>
        <p:nvSpPr>
          <p:cNvPr id="21" name="文本框 20"/>
          <p:cNvSpPr txBox="1"/>
          <p:nvPr/>
        </p:nvSpPr>
        <p:spPr>
          <a:xfrm>
            <a:off x="328930" y="454025"/>
            <a:ext cx="5299075" cy="449580"/>
          </a:xfrm>
          <a:prstGeom prst="rect">
            <a:avLst/>
          </a:prstGeom>
          <a:noFill/>
        </p:spPr>
        <p:txBody>
          <a:bodyPr wrap="square" rtlCol="0">
            <a:noAutofit/>
            <a:scene3d>
              <a:camera prst="orthographicFront"/>
              <a:lightRig rig="threePt" dir="t"/>
            </a:scene3d>
          </a:bodyPr>
          <a:p>
            <a:pPr algn="l"/>
            <a:r>
              <a:rPr lang="en-US" altLang="zh-CN" sz="24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rPr>
              <a:t>Enterprise Certificate</a:t>
            </a:r>
            <a:endParaRPr lang="en-US" altLang="zh-CN" sz="24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endParaRPr>
          </a:p>
        </p:txBody>
      </p:sp>
      <p:pic>
        <p:nvPicPr>
          <p:cNvPr id="2" name="图片 -2147481730" descr="美凯乐png"/>
          <p:cNvPicPr>
            <a:picLocks noChangeAspect="1"/>
          </p:cNvPicPr>
          <p:nvPr/>
        </p:nvPicPr>
        <p:blipFill>
          <a:blip r:embed="rId5"/>
          <a:srcRect r="23163"/>
          <a:stretch>
            <a:fillRect/>
          </a:stretch>
        </p:blipFill>
        <p:spPr>
          <a:xfrm>
            <a:off x="8453755" y="0"/>
            <a:ext cx="1449705" cy="454025"/>
          </a:xfrm>
          <a:prstGeom prst="rect">
            <a:avLst/>
          </a:prstGeom>
          <a:noFill/>
          <a:ln w="9525">
            <a:noFill/>
          </a:ln>
        </p:spPr>
      </p:pic>
    </p:spTree>
    <p:custDataLst>
      <p:tags r:id="rId6"/>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33"/>
          <p:cNvSpPr txBox="1"/>
          <p:nvPr/>
        </p:nvSpPr>
        <p:spPr>
          <a:xfrm>
            <a:off x="767715" y="287655"/>
            <a:ext cx="3045460" cy="358775"/>
          </a:xfrm>
          <a:prstGeom prst="rect">
            <a:avLst/>
          </a:prstGeom>
          <a:noFill/>
          <a:ln w="6350">
            <a:noFill/>
          </a:ln>
        </p:spPr>
        <p:txBody>
          <a:bodyPr vert="horz" wrap="square" anchor="t" anchorCtr="0">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Company Style</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a:p>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sp>
        <p:nvSpPr>
          <p:cNvPr id="3" name="文本框 115"/>
          <p:cNvSpPr txBox="1"/>
          <p:nvPr/>
        </p:nvSpPr>
        <p:spPr>
          <a:xfrm>
            <a:off x="5385435" y="287655"/>
            <a:ext cx="3227070" cy="412115"/>
          </a:xfrm>
          <a:prstGeom prst="rect">
            <a:avLst/>
          </a:prstGeom>
          <a:noFill/>
          <a:ln w="6350">
            <a:noFill/>
          </a:ln>
          <a:extLst>
            <a:ext uri="{909E8E84-426E-40DD-AFC4-6F175D3DCCD1}">
              <a14:hiddenFill xmlns:a14="http://schemas.microsoft.com/office/drawing/2010/main">
                <a:solidFill>
                  <a:srgbClr val="FFFFFF"/>
                </a:solidFill>
              </a14:hiddenFill>
            </a:ext>
          </a:extLst>
        </p:spPr>
        <p:txBody>
          <a:bodyPr vert="horz" wrap="square" anchor="t" anchorCtr="0">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Testing equipment</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a:p>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sp>
        <p:nvSpPr>
          <p:cNvPr id="4" name="文本框 135"/>
          <p:cNvSpPr txBox="1"/>
          <p:nvPr/>
        </p:nvSpPr>
        <p:spPr>
          <a:xfrm>
            <a:off x="393065" y="1022985"/>
            <a:ext cx="4558030" cy="1503045"/>
          </a:xfrm>
          <a:prstGeom prst="rect">
            <a:avLst/>
          </a:prstGeom>
          <a:noFill/>
          <a:ln w="6350">
            <a:noFill/>
          </a:ln>
        </p:spPr>
        <p:txBody>
          <a:bodyPr vert="horz" wrap="square" anchor="t" anchorCtr="0"/>
          <a:p>
            <a:r>
              <a:rPr lang="zh-CN" altLang="en-US" sz="1400">
                <a:latin typeface="宋体" panose="02010600030101010101" pitchFamily="2" charset="-122"/>
                <a:ea typeface="宋体" panose="02010600030101010101" pitchFamily="2" charset="-122"/>
              </a:rPr>
              <a:t>Medile has built modern standardized production lines and a comprehensive pre-sales and after-sales technical service team. The output of various landscape lighting fixtures has increased rapidly, and the company has served more than 6,000 customers at home and abroad to date.</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5" name="图片 10"/>
          <p:cNvPicPr>
            <a:picLocks noChangeAspect="1"/>
          </p:cNvPicPr>
          <p:nvPr/>
        </p:nvPicPr>
        <p:blipFill>
          <a:blip r:embed="rId1"/>
          <a:stretch>
            <a:fillRect/>
          </a:stretch>
        </p:blipFill>
        <p:spPr>
          <a:xfrm>
            <a:off x="393065" y="2703830"/>
            <a:ext cx="2059251" cy="1440000"/>
          </a:xfrm>
          <a:prstGeom prst="rect">
            <a:avLst/>
          </a:prstGeom>
          <a:noFill/>
          <a:ln w="9525">
            <a:noFill/>
          </a:ln>
        </p:spPr>
      </p:pic>
      <p:sp>
        <p:nvSpPr>
          <p:cNvPr id="7" name="文本框 6"/>
          <p:cNvSpPr txBox="1"/>
          <p:nvPr/>
        </p:nvSpPr>
        <p:spPr>
          <a:xfrm>
            <a:off x="393065" y="4396740"/>
            <a:ext cx="4015740" cy="1587500"/>
          </a:xfrm>
          <a:prstGeom prst="rect">
            <a:avLst/>
          </a:prstGeom>
          <a:noFill/>
        </p:spPr>
        <p:txBody>
          <a:bodyPr wrap="square" rtlCol="0">
            <a:noAutofit/>
          </a:bodyPr>
          <a:p>
            <a:r>
              <a:rPr lang="zh-CN" altLang="en-US" sz="1400">
                <a:latin typeface="宋体" panose="02010600030101010101" pitchFamily="2" charset="-122"/>
                <a:ea typeface="宋体" panose="02010600030101010101" pitchFamily="2" charset="-122"/>
              </a:rPr>
              <a:t>Sound management systems and advanced quality inspection equipment are adopted. Every procedure including R&amp;D and design, production and manufacturing, quality control and after-sales service is implemented in strict accordance with the company's advanced equipment management </a:t>
            </a:r>
            <a:endParaRPr lang="zh-CN" altLang="en-US" sz="1400">
              <a:latin typeface="宋体" panose="02010600030101010101" pitchFamily="2" charset="-122"/>
              <a:ea typeface="宋体" panose="02010600030101010101" pitchFamily="2" charset="-122"/>
            </a:endParaRPr>
          </a:p>
        </p:txBody>
      </p:sp>
      <p:sp>
        <p:nvSpPr>
          <p:cNvPr id="8" name="文本框 7"/>
          <p:cNvSpPr txBox="1"/>
          <p:nvPr/>
        </p:nvSpPr>
        <p:spPr>
          <a:xfrm>
            <a:off x="5473700" y="4384675"/>
            <a:ext cx="4053840" cy="1599565"/>
          </a:xfrm>
          <a:prstGeom prst="rect">
            <a:avLst/>
          </a:prstGeom>
          <a:noFill/>
        </p:spPr>
        <p:txBody>
          <a:bodyPr wrap="square" rtlCol="0">
            <a:spAutoFit/>
          </a:bodyPr>
          <a:p>
            <a:r>
              <a:rPr lang="zh-CN" altLang="en-US" sz="1400">
                <a:latin typeface="宋体" panose="02010600030101010101" pitchFamily="2" charset="-122"/>
                <a:ea typeface="宋体" panose="02010600030101010101" pitchFamily="2" charset="-122"/>
              </a:rPr>
              <a:t>regulations. Raw materials for products are sourced from well-known brands such as CREE and PinYuan. All processes from production to assembly operate in compliance with the quality management system, environmental management system and occupational health and safety management system.</a:t>
            </a:r>
            <a:endParaRPr lang="zh-CN" altLang="en-US" sz="1400">
              <a:latin typeface="宋体" panose="02010600030101010101" pitchFamily="2" charset="-122"/>
              <a:ea typeface="宋体" panose="02010600030101010101" pitchFamily="2" charset="-122"/>
            </a:endParaRPr>
          </a:p>
        </p:txBody>
      </p:sp>
      <p:pic>
        <p:nvPicPr>
          <p:cNvPr id="1073744261" name="picture 244"/>
          <p:cNvPicPr>
            <a:picLocks noChangeAspect="1"/>
          </p:cNvPicPr>
          <p:nvPr>
            <p:custDataLst>
              <p:tags r:id="rId2"/>
            </p:custDataLst>
          </p:nvPr>
        </p:nvPicPr>
        <p:blipFill>
          <a:blip r:embed="rId3"/>
          <a:stretch>
            <a:fillRect/>
          </a:stretch>
        </p:blipFill>
        <p:spPr>
          <a:xfrm>
            <a:off x="5229860" y="1148715"/>
            <a:ext cx="1441450" cy="1437005"/>
          </a:xfrm>
          <a:prstGeom prst="rect">
            <a:avLst/>
          </a:prstGeom>
          <a:noFill/>
          <a:ln w="9525">
            <a:noFill/>
          </a:ln>
        </p:spPr>
      </p:pic>
      <p:pic>
        <p:nvPicPr>
          <p:cNvPr id="1073744259" name="picture 246"/>
          <p:cNvPicPr>
            <a:picLocks noChangeAspect="1"/>
          </p:cNvPicPr>
          <p:nvPr>
            <p:custDataLst>
              <p:tags r:id="rId4"/>
            </p:custDataLst>
          </p:nvPr>
        </p:nvPicPr>
        <p:blipFill>
          <a:blip r:embed="rId5"/>
          <a:stretch>
            <a:fillRect/>
          </a:stretch>
        </p:blipFill>
        <p:spPr>
          <a:xfrm>
            <a:off x="8401685" y="1148715"/>
            <a:ext cx="1168400" cy="1489075"/>
          </a:xfrm>
          <a:prstGeom prst="rect">
            <a:avLst/>
          </a:prstGeom>
          <a:noFill/>
          <a:ln w="9525">
            <a:noFill/>
          </a:ln>
        </p:spPr>
      </p:pic>
      <p:pic>
        <p:nvPicPr>
          <p:cNvPr id="1073744260" name="picture 250"/>
          <p:cNvPicPr>
            <a:picLocks noChangeAspect="1"/>
          </p:cNvPicPr>
          <p:nvPr>
            <p:custDataLst>
              <p:tags r:id="rId6"/>
            </p:custDataLst>
          </p:nvPr>
        </p:nvPicPr>
        <p:blipFill>
          <a:blip r:embed="rId7"/>
          <a:stretch>
            <a:fillRect/>
          </a:stretch>
        </p:blipFill>
        <p:spPr>
          <a:xfrm>
            <a:off x="7032625" y="1148715"/>
            <a:ext cx="1089025" cy="1377315"/>
          </a:xfrm>
          <a:prstGeom prst="rect">
            <a:avLst/>
          </a:prstGeom>
          <a:noFill/>
          <a:ln w="9525">
            <a:noFill/>
          </a:ln>
        </p:spPr>
      </p:pic>
      <p:pic>
        <p:nvPicPr>
          <p:cNvPr id="1073744263" name="picture 254"/>
          <p:cNvPicPr>
            <a:picLocks noChangeAspect="1"/>
          </p:cNvPicPr>
          <p:nvPr>
            <p:custDataLst>
              <p:tags r:id="rId8"/>
            </p:custDataLst>
          </p:nvPr>
        </p:nvPicPr>
        <p:blipFill>
          <a:blip r:embed="rId9"/>
          <a:stretch>
            <a:fillRect/>
          </a:stretch>
        </p:blipFill>
        <p:spPr>
          <a:xfrm>
            <a:off x="5308600" y="3353435"/>
            <a:ext cx="1601470" cy="695960"/>
          </a:xfrm>
          <a:prstGeom prst="rect">
            <a:avLst/>
          </a:prstGeom>
          <a:noFill/>
          <a:ln w="9525">
            <a:noFill/>
          </a:ln>
        </p:spPr>
      </p:pic>
      <p:pic>
        <p:nvPicPr>
          <p:cNvPr id="1073744257" name="picture 258"/>
          <p:cNvPicPr>
            <a:picLocks noChangeAspect="1"/>
          </p:cNvPicPr>
          <p:nvPr>
            <p:custDataLst>
              <p:tags r:id="rId10"/>
            </p:custDataLst>
          </p:nvPr>
        </p:nvPicPr>
        <p:blipFill>
          <a:blip r:embed="rId11"/>
          <a:stretch>
            <a:fillRect/>
          </a:stretch>
        </p:blipFill>
        <p:spPr>
          <a:xfrm>
            <a:off x="8672195" y="3153410"/>
            <a:ext cx="795020" cy="926465"/>
          </a:xfrm>
          <a:prstGeom prst="rect">
            <a:avLst/>
          </a:prstGeom>
          <a:noFill/>
          <a:ln w="9525">
            <a:noFill/>
          </a:ln>
        </p:spPr>
      </p:pic>
      <p:pic>
        <p:nvPicPr>
          <p:cNvPr id="1073744258" name="picture 264"/>
          <p:cNvPicPr>
            <a:picLocks noChangeAspect="1"/>
          </p:cNvPicPr>
          <p:nvPr>
            <p:custDataLst>
              <p:tags r:id="rId12"/>
            </p:custDataLst>
          </p:nvPr>
        </p:nvPicPr>
        <p:blipFill>
          <a:blip r:embed="rId13"/>
          <a:stretch>
            <a:fillRect/>
          </a:stretch>
        </p:blipFill>
        <p:spPr>
          <a:xfrm>
            <a:off x="7506970" y="3153410"/>
            <a:ext cx="568325" cy="895985"/>
          </a:xfrm>
          <a:prstGeom prst="rect">
            <a:avLst/>
          </a:prstGeom>
          <a:noFill/>
          <a:ln w="9525">
            <a:noFill/>
          </a:ln>
        </p:spPr>
      </p:pic>
      <p:pic>
        <p:nvPicPr>
          <p:cNvPr id="9" name="图片 -2147481730" descr="美凯乐png"/>
          <p:cNvPicPr>
            <a:picLocks noChangeAspect="1"/>
          </p:cNvPicPr>
          <p:nvPr/>
        </p:nvPicPr>
        <p:blipFill>
          <a:blip r:embed="rId14"/>
          <a:srcRect r="23163"/>
          <a:stretch>
            <a:fillRect/>
          </a:stretch>
        </p:blipFill>
        <p:spPr>
          <a:xfrm>
            <a:off x="8453755" y="0"/>
            <a:ext cx="1449705" cy="454025"/>
          </a:xfrm>
          <a:prstGeom prst="rect">
            <a:avLst/>
          </a:prstGeom>
          <a:noFill/>
          <a:ln w="9525">
            <a:noFill/>
          </a:ln>
        </p:spPr>
      </p:pic>
      <p:pic>
        <p:nvPicPr>
          <p:cNvPr id="6" name="图片 5" descr="2"/>
          <p:cNvPicPr>
            <a:picLocks noChangeAspect="1"/>
          </p:cNvPicPr>
          <p:nvPr/>
        </p:nvPicPr>
        <p:blipFill>
          <a:blip r:embed="rId15"/>
          <a:srcRect l="2136" b="3439"/>
          <a:stretch>
            <a:fillRect/>
          </a:stretch>
        </p:blipFill>
        <p:spPr>
          <a:xfrm>
            <a:off x="2644775" y="2708910"/>
            <a:ext cx="2198794" cy="1440000"/>
          </a:xfrm>
          <a:prstGeom prst="rect">
            <a:avLst/>
          </a:prstGeom>
        </p:spPr>
      </p:pic>
    </p:spTree>
    <p:custDataLst>
      <p:tags r:id="rId16"/>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11" name="直接连接符 10"/>
          <p:cNvCxnSpPr/>
          <p:nvPr/>
        </p:nvCxnSpPr>
        <p:spPr>
          <a:xfrm flipV="1">
            <a:off x="0" y="83820"/>
            <a:ext cx="4944745" cy="5715"/>
          </a:xfrm>
          <a:prstGeom prst="line">
            <a:avLst/>
          </a:prstGeom>
        </p:spPr>
        <p:style>
          <a:lnRef idx="2">
            <a:schemeClr val="accent1"/>
          </a:lnRef>
          <a:fillRef idx="0">
            <a:schemeClr val="accent1"/>
          </a:fillRef>
          <a:effectRef idx="1">
            <a:schemeClr val="accent1"/>
          </a:effectRef>
          <a:fontRef idx="minor">
            <a:schemeClr val="tx1"/>
          </a:fontRef>
        </p:style>
      </p:cxnSp>
      <p:sp>
        <p:nvSpPr>
          <p:cNvPr id="2" name="文本框 133"/>
          <p:cNvSpPr txBox="1"/>
          <p:nvPr/>
        </p:nvSpPr>
        <p:spPr>
          <a:xfrm>
            <a:off x="1558290" y="287655"/>
            <a:ext cx="2254885" cy="358775"/>
          </a:xfrm>
          <a:prstGeom prst="rect">
            <a:avLst/>
          </a:prstGeom>
          <a:noFill/>
          <a:ln w="6350">
            <a:noFill/>
          </a:ln>
        </p:spPr>
        <p:txBody>
          <a:bodyPr vert="horz" wrap="square" anchor="t" anchorCtr="0">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Team style</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a:p>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sp>
        <p:nvSpPr>
          <p:cNvPr id="4" name="文本框 3"/>
          <p:cNvSpPr txBox="1"/>
          <p:nvPr/>
        </p:nvSpPr>
        <p:spPr>
          <a:xfrm>
            <a:off x="4124325" y="1075690"/>
            <a:ext cx="2760980" cy="736600"/>
          </a:xfrm>
          <a:prstGeom prst="rect">
            <a:avLst/>
          </a:prstGeom>
          <a:noFill/>
        </p:spPr>
        <p:txBody>
          <a:bodyPr vert="horz" wrap="square" rtlCol="0">
            <a:noAutofit/>
          </a:bodyPr>
          <a:p>
            <a:r>
              <a:rPr lang="zh-CN" altLang="en-US" sz="1400">
                <a:latin typeface="宋体" panose="02010600030101010101" pitchFamily="2" charset="-122"/>
                <a:ea typeface="宋体" panose="02010600030101010101" pitchFamily="2" charset="-122"/>
              </a:rPr>
              <a:t>One-stop full-process standardized production plant area</a:t>
            </a:r>
            <a:endParaRPr lang="zh-CN" altLang="en-US" sz="1400">
              <a:latin typeface="宋体" panose="02010600030101010101" pitchFamily="2" charset="-122"/>
              <a:ea typeface="宋体" panose="02010600030101010101" pitchFamily="2" charset="-122"/>
            </a:endParaRPr>
          </a:p>
        </p:txBody>
      </p:sp>
      <p:pic>
        <p:nvPicPr>
          <p:cNvPr id="8" name="图片 7"/>
          <p:cNvPicPr>
            <a:picLocks noChangeAspect="1"/>
          </p:cNvPicPr>
          <p:nvPr/>
        </p:nvPicPr>
        <p:blipFill>
          <a:blip r:embed="rId1"/>
          <a:srcRect t="11765"/>
          <a:stretch>
            <a:fillRect/>
          </a:stretch>
        </p:blipFill>
        <p:spPr>
          <a:xfrm>
            <a:off x="0" y="844550"/>
            <a:ext cx="4124325" cy="2379345"/>
          </a:xfrm>
          <a:prstGeom prst="rect">
            <a:avLst/>
          </a:prstGeom>
        </p:spPr>
      </p:pic>
      <p:cxnSp>
        <p:nvCxnSpPr>
          <p:cNvPr id="12" name="直接连接符 11"/>
          <p:cNvCxnSpPr/>
          <p:nvPr/>
        </p:nvCxnSpPr>
        <p:spPr>
          <a:xfrm flipV="1">
            <a:off x="4958715" y="3429000"/>
            <a:ext cx="4944745" cy="5715"/>
          </a:xfrm>
          <a:prstGeom prst="line">
            <a:avLst/>
          </a:prstGeom>
        </p:spPr>
        <p:style>
          <a:lnRef idx="2">
            <a:schemeClr val="accent1"/>
          </a:lnRef>
          <a:fillRef idx="0">
            <a:schemeClr val="accent1"/>
          </a:fillRef>
          <a:effectRef idx="1">
            <a:schemeClr val="accent1"/>
          </a:effectRef>
          <a:fontRef idx="minor">
            <a:schemeClr val="tx1"/>
          </a:fontRef>
        </p:style>
      </p:cxnSp>
      <p:sp>
        <p:nvSpPr>
          <p:cNvPr id="13" name="文本框 12"/>
          <p:cNvSpPr txBox="1"/>
          <p:nvPr/>
        </p:nvSpPr>
        <p:spPr>
          <a:xfrm>
            <a:off x="464820" y="3346450"/>
            <a:ext cx="4539615" cy="1048385"/>
          </a:xfrm>
          <a:prstGeom prst="rect">
            <a:avLst/>
          </a:prstGeom>
          <a:noFill/>
        </p:spPr>
        <p:txBody>
          <a:bodyPr wrap="square" rtlCol="0">
            <a:noAutofit/>
          </a:bodyPr>
          <a:p>
            <a:r>
              <a:rPr lang="zh-CN" altLang="en-US" sz="1400">
                <a:latin typeface="宋体" panose="02010600030101010101" pitchFamily="2" charset="-122"/>
                <a:ea typeface="宋体" panose="02010600030101010101" pitchFamily="2" charset="-122"/>
              </a:rPr>
              <a:t>Modern production workshops with a complete industrial chain layout realize closed-loop production from raw materials to finished products</a:t>
            </a:r>
            <a:endParaRPr lang="zh-CN" altLang="en-US" sz="1400">
              <a:latin typeface="宋体" panose="02010600030101010101" pitchFamily="2" charset="-122"/>
              <a:ea typeface="宋体" panose="02010600030101010101" pitchFamily="2" charset="-122"/>
            </a:endParaRPr>
          </a:p>
        </p:txBody>
      </p:sp>
      <p:pic>
        <p:nvPicPr>
          <p:cNvPr id="7" name="图片 6"/>
          <p:cNvPicPr>
            <a:picLocks noChangeAspect="1"/>
          </p:cNvPicPr>
          <p:nvPr/>
        </p:nvPicPr>
        <p:blipFill>
          <a:blip r:embed="rId2"/>
          <a:srcRect l="18476" b="28249"/>
          <a:stretch>
            <a:fillRect/>
          </a:stretch>
        </p:blipFill>
        <p:spPr>
          <a:xfrm>
            <a:off x="7260590" y="89535"/>
            <a:ext cx="2642235" cy="3291840"/>
          </a:xfrm>
          <a:prstGeom prst="rect">
            <a:avLst/>
          </a:prstGeom>
        </p:spPr>
      </p:pic>
      <p:pic>
        <p:nvPicPr>
          <p:cNvPr id="9" name="图片 8"/>
          <p:cNvPicPr>
            <a:picLocks noChangeAspect="1"/>
          </p:cNvPicPr>
          <p:nvPr/>
        </p:nvPicPr>
        <p:blipFill>
          <a:blip r:embed="rId3"/>
          <a:srcRect l="13328" t="8538" b="33432"/>
          <a:stretch>
            <a:fillRect/>
          </a:stretch>
        </p:blipFill>
        <p:spPr>
          <a:xfrm>
            <a:off x="0" y="4394835"/>
            <a:ext cx="3522345" cy="2085340"/>
          </a:xfrm>
          <a:prstGeom prst="rect">
            <a:avLst/>
          </a:prstGeom>
        </p:spPr>
      </p:pic>
      <p:pic>
        <p:nvPicPr>
          <p:cNvPr id="3" name="图片 2" descr="DJI_20260630084407_0916_D"/>
          <p:cNvPicPr>
            <a:picLocks noChangeAspect="1"/>
          </p:cNvPicPr>
          <p:nvPr/>
        </p:nvPicPr>
        <p:blipFill>
          <a:blip r:embed="rId4"/>
          <a:stretch>
            <a:fillRect/>
          </a:stretch>
        </p:blipFill>
        <p:spPr>
          <a:xfrm>
            <a:off x="5423535" y="3810000"/>
            <a:ext cx="4480096" cy="2520000"/>
          </a:xfrm>
          <a:prstGeom prst="rect">
            <a:avLst/>
          </a:prstGeom>
        </p:spPr>
      </p:pic>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4110" name="文本框 1073744109"/>
          <p:cNvSpPr txBox="1"/>
          <p:nvPr/>
        </p:nvSpPr>
        <p:spPr>
          <a:xfrm>
            <a:off x="536575" y="3147695"/>
            <a:ext cx="4122420" cy="535940"/>
          </a:xfrm>
          <a:prstGeom prst="rect">
            <a:avLst/>
          </a:prstGeom>
          <a:noFill/>
          <a:ln w="9525">
            <a:noFill/>
          </a:ln>
        </p:spPr>
        <p:txBody>
          <a:bodyPr vert="horz" wrap="square" anchor="t" anchorCtr="0"/>
          <a:p>
            <a:r>
              <a:rPr lang="zh-CN" altLang="en-US" sz="2000">
                <a:latin typeface="宋体" panose="02010600030101010101" pitchFamily="2" charset="-122"/>
                <a:ea typeface="宋体" panose="02010600030101010101" pitchFamily="2" charset="-122"/>
                <a:cs typeface="+mn-lt"/>
              </a:rPr>
              <a:t>M</a:t>
            </a:r>
            <a:r>
              <a:rPr lang="en-US" altLang="zh-CN" sz="2000">
                <a:latin typeface="宋体" panose="02010600030101010101" pitchFamily="2" charset="-122"/>
                <a:ea typeface="宋体" panose="02010600030101010101" pitchFamily="2" charset="-122"/>
                <a:cs typeface="+mn-lt"/>
              </a:rPr>
              <a:t>DL</a:t>
            </a:r>
            <a:r>
              <a:rPr lang="zh-CN" altLang="en-US" sz="2000">
                <a:latin typeface="宋体" panose="02010600030101010101" pitchFamily="2" charset="-122"/>
                <a:ea typeface="宋体" panose="02010600030101010101" pitchFamily="2" charset="-122"/>
                <a:cs typeface="+mn-lt"/>
              </a:rPr>
              <a:t>-LED-Grid screen</a:t>
            </a:r>
            <a:endParaRPr lang="zh-CN" altLang="en-US" sz="2000">
              <a:latin typeface="宋体" panose="02010600030101010101" pitchFamily="2" charset="-122"/>
              <a:ea typeface="宋体" panose="02010600030101010101" pitchFamily="2" charset="-122"/>
              <a:cs typeface="+mn-lt"/>
            </a:endParaRPr>
          </a:p>
          <a:p>
            <a:endParaRPr lang="zh-CN" altLang="en-US" sz="2000">
              <a:latin typeface="宋体" panose="02010600030101010101" pitchFamily="2" charset="-122"/>
              <a:ea typeface="宋体" panose="02010600030101010101" pitchFamily="2" charset="-122"/>
              <a:cs typeface="+mn-lt"/>
            </a:endParaRPr>
          </a:p>
          <a:p>
            <a:endParaRPr lang="zh-CN" altLang="en-US" sz="2000">
              <a:latin typeface="宋体" panose="02010600030101010101" pitchFamily="2" charset="-122"/>
              <a:ea typeface="宋体" panose="02010600030101010101" pitchFamily="2" charset="-122"/>
              <a:cs typeface="+mn-lt"/>
            </a:endParaRPr>
          </a:p>
        </p:txBody>
      </p:sp>
      <p:sp>
        <p:nvSpPr>
          <p:cNvPr id="1073746215" name="文本框 1073746214"/>
          <p:cNvSpPr txBox="1"/>
          <p:nvPr/>
        </p:nvSpPr>
        <p:spPr>
          <a:xfrm>
            <a:off x="536575" y="4100830"/>
            <a:ext cx="4234180" cy="534035"/>
          </a:xfrm>
          <a:prstGeom prst="rect">
            <a:avLst/>
          </a:prstGeom>
          <a:noFill/>
          <a:ln w="9525">
            <a:noFill/>
          </a:ln>
        </p:spPr>
        <p:txBody>
          <a:bodyPr vert="horz" wrap="square" anchor="t" anchorCtr="0"/>
          <a:p>
            <a:r>
              <a:rPr lang="zh-CN" altLang="en-US" sz="2000">
                <a:latin typeface="宋体" panose="02010600030101010101" pitchFamily="2" charset="-122"/>
                <a:ea typeface="宋体" panose="02010600030101010101" pitchFamily="2" charset="-122"/>
                <a:cs typeface="+mn-lt"/>
              </a:rPr>
              <a:t>M - Application Cases</a:t>
            </a:r>
            <a:endParaRPr lang="zh-CN" altLang="en-US" sz="2000">
              <a:latin typeface="宋体" panose="02010600030101010101" pitchFamily="2" charset="-122"/>
              <a:ea typeface="宋体" panose="02010600030101010101" pitchFamily="2" charset="-122"/>
              <a:cs typeface="+mn-lt"/>
            </a:endParaRPr>
          </a:p>
          <a:p>
            <a:endParaRPr lang="zh-CN" altLang="en-US" sz="2000">
              <a:latin typeface="宋体" panose="02010600030101010101" pitchFamily="2" charset="-122"/>
              <a:ea typeface="宋体" panose="02010600030101010101" pitchFamily="2" charset="-122"/>
              <a:cs typeface="+mn-lt"/>
            </a:endParaRPr>
          </a:p>
        </p:txBody>
      </p:sp>
      <p:sp>
        <p:nvSpPr>
          <p:cNvPr id="2" name="文本框 1"/>
          <p:cNvSpPr txBox="1"/>
          <p:nvPr/>
        </p:nvSpPr>
        <p:spPr>
          <a:xfrm>
            <a:off x="536575" y="752475"/>
            <a:ext cx="6778625" cy="727075"/>
          </a:xfrm>
          <a:prstGeom prst="rect">
            <a:avLst/>
          </a:prstGeom>
          <a:noFill/>
        </p:spPr>
        <p:txBody>
          <a:bodyPr wrap="square" rtlCol="0">
            <a:noAutofit/>
            <a:scene3d>
              <a:camera prst="orthographicFront"/>
              <a:lightRig rig="threePt" dir="t"/>
            </a:scene3d>
          </a:bodyPr>
          <a:p>
            <a:r>
              <a:rPr lang="zh-CN" altLang="en-US" sz="3600">
                <a:ln>
                  <a:solidFill>
                    <a:schemeClr val="accent2"/>
                  </a:solidFill>
                </a:ln>
                <a:gradFill>
                  <a:gsLst>
                    <a:gs pos="50000">
                      <a:schemeClr val="accent2"/>
                    </a:gs>
                    <a:gs pos="0">
                      <a:schemeClr val="accent2">
                        <a:lumMod val="25000"/>
                        <a:lumOff val="75000"/>
                      </a:schemeClr>
                    </a:gs>
                    <a:gs pos="100000">
                      <a:schemeClr val="accent2">
                        <a:lumMod val="85000"/>
                      </a:schemeClr>
                    </a:gs>
                  </a:gsLst>
                  <a:lin ang="5400000" scaled="1"/>
                </a:gradFill>
                <a:effectLst>
                  <a:innerShdw blurRad="63500" dist="50800" dir="13500000">
                    <a:srgbClr val="000000">
                      <a:alpha val="50000"/>
                    </a:srgbClr>
                  </a:innerShdw>
                </a:effectLst>
                <a:latin typeface="宋体" panose="02010600030101010101" pitchFamily="2" charset="-122"/>
                <a:ea typeface="宋体" panose="02010600030101010101" pitchFamily="2" charset="-122"/>
              </a:rPr>
              <a:t>Table of Contents</a:t>
            </a:r>
            <a:endParaRPr lang="zh-CN" altLang="en-US" sz="3600">
              <a:ln>
                <a:solidFill>
                  <a:schemeClr val="accent2"/>
                </a:solidFill>
              </a:ln>
              <a:gradFill>
                <a:gsLst>
                  <a:gs pos="50000">
                    <a:schemeClr val="accent2"/>
                  </a:gs>
                  <a:gs pos="0">
                    <a:schemeClr val="accent2">
                      <a:lumMod val="25000"/>
                      <a:lumOff val="75000"/>
                    </a:schemeClr>
                  </a:gs>
                  <a:gs pos="100000">
                    <a:schemeClr val="accent2">
                      <a:lumMod val="85000"/>
                    </a:schemeClr>
                  </a:gs>
                </a:gsLst>
                <a:lin ang="5400000" scaled="1"/>
              </a:gra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pic>
        <p:nvPicPr>
          <p:cNvPr id="3"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sp>
        <p:nvSpPr>
          <p:cNvPr id="4" name="文本框 3"/>
          <p:cNvSpPr txBox="1"/>
          <p:nvPr/>
        </p:nvSpPr>
        <p:spPr>
          <a:xfrm>
            <a:off x="536575" y="2204720"/>
            <a:ext cx="7134225" cy="525780"/>
          </a:xfrm>
          <a:prstGeom prst="rect">
            <a:avLst/>
          </a:prstGeom>
          <a:noFill/>
          <a:ln w="9525">
            <a:noFill/>
          </a:ln>
        </p:spPr>
        <p:txBody>
          <a:bodyPr vert="horz" wrap="square" anchor="t" anchorCtr="0"/>
          <a:p>
            <a:r>
              <a:rPr lang="zh-CN" altLang="en-US" sz="2000">
                <a:latin typeface="宋体" panose="02010600030101010101" pitchFamily="2" charset="-122"/>
                <a:ea typeface="宋体" panose="02010600030101010101" pitchFamily="2" charset="-122"/>
                <a:sym typeface="+mn-ea"/>
              </a:rPr>
              <a:t>System Technical Application Solution</a:t>
            </a:r>
            <a:endParaRPr lang="zh-CN" altLang="en-US" sz="2000">
              <a:latin typeface="宋体" panose="02010600030101010101" pitchFamily="2" charset="-122"/>
              <a:ea typeface="宋体" panose="02010600030101010101" pitchFamily="2" charset="-122"/>
            </a:endParaRPr>
          </a:p>
          <a:p>
            <a:endParaRPr lang="zh-CN" altLang="en-US" sz="2000" b="1">
              <a:latin typeface="宋体" panose="02010600030101010101" pitchFamily="2" charset="-122"/>
              <a:ea typeface="宋体" panose="02010600030101010101" pitchFamily="2" charset="-122"/>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85"/>
          <p:cNvSpPr txBox="1"/>
          <p:nvPr/>
        </p:nvSpPr>
        <p:spPr>
          <a:xfrm>
            <a:off x="234950" y="96520"/>
            <a:ext cx="4526280" cy="490855"/>
          </a:xfrm>
          <a:prstGeom prst="rect">
            <a:avLst/>
          </a:prstGeom>
          <a:noFill/>
          <a:ln w="6350">
            <a:noFill/>
          </a:ln>
        </p:spPr>
        <p:txBody>
          <a:bodyPr vert="horz" wrap="square" anchor="t" anchorCtr="0">
            <a:scene3d>
              <a:camera prst="orthographicFront"/>
              <a:lightRig rig="threePt" dir="t"/>
            </a:scene3d>
          </a:bodyPr>
          <a:p>
            <a:r>
              <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rPr>
              <a:t>System Technical Application Solution</a:t>
            </a:r>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a:p>
            <a:endParaRPr lang="zh-CN" altLang="en-US" sz="2400">
              <a:ln>
                <a:solidFill>
                  <a:schemeClr val="accent2"/>
                </a:solidFill>
              </a:ln>
              <a:solidFill>
                <a:schemeClr val="bg2"/>
              </a:solidFill>
              <a:effectLst>
                <a:innerShdw blurRad="63500" dist="50800" dir="13500000">
                  <a:srgbClr val="000000">
                    <a:alpha val="50000"/>
                  </a:srgbClr>
                </a:innerShdw>
              </a:effectLst>
              <a:latin typeface="宋体" panose="02010600030101010101" pitchFamily="2" charset="-122"/>
              <a:ea typeface="宋体" panose="02010600030101010101" pitchFamily="2" charset="-122"/>
            </a:endParaRPr>
          </a:p>
        </p:txBody>
      </p:sp>
      <p:sp>
        <p:nvSpPr>
          <p:cNvPr id="3" name="文本框 2"/>
          <p:cNvSpPr txBox="1"/>
          <p:nvPr/>
        </p:nvSpPr>
        <p:spPr>
          <a:xfrm>
            <a:off x="301625" y="4441825"/>
            <a:ext cx="4220210" cy="1840865"/>
          </a:xfrm>
          <a:prstGeom prst="rect">
            <a:avLst/>
          </a:prstGeom>
          <a:noFill/>
          <a:ln w="9525">
            <a:noFill/>
          </a:ln>
        </p:spPr>
        <p:txBody>
          <a:bodyPr vert="horz" wrap="square" anchor="t" anchorCtr="0"/>
          <a:p>
            <a:r>
              <a:rPr lang="zh-CN" altLang="en-US" sz="1400">
                <a:latin typeface="宋体" panose="02010600030101010101" pitchFamily="2" charset="-122"/>
                <a:ea typeface="宋体" panose="02010600030101010101" pitchFamily="2" charset="-122"/>
                <a:cs typeface="宋体" panose="02010600030101010101" pitchFamily="2" charset="-122"/>
              </a:rPr>
              <a:t>Main Controller Features：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1. Quick and simple operation with real-time</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 monitoring of the controller status.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2. Powerful performance, supporting a maximum load of 160,000 pixels or 80 sub-controllers.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3. Equipped with a dual GPS/Beidou satellite synchronization module to achieve frame synchronization across multiple devices.</a:t>
            </a:r>
            <a:endParaRPr lang="zh-CN" altLang="en-US" sz="1400">
              <a:latin typeface="宋体" panose="02010600030101010101" pitchFamily="2" charset="-122"/>
              <a:ea typeface="宋体" panose="02010600030101010101" pitchFamily="2" charset="-122"/>
              <a:cs typeface="宋体" panose="02010600030101010101" pitchFamily="2" charset="-122"/>
            </a:endParaRPr>
          </a:p>
          <a:p>
            <a:endParaRPr lang="zh-CN" altLang="en-US" sz="1400">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5200015" y="587375"/>
            <a:ext cx="4197350" cy="5925185"/>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cs typeface="宋体" panose="02010600030101010101" pitchFamily="2" charset="-122"/>
              </a:rPr>
              <a:t>4. Built-in RS-485 interface (Modbus protocol) and UDP interface for connection with third-party devices.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5. Supports Bluetooth and mobile phone control, enabling real-time operation via PC and mobile APP. It also allows file replacement over local area networks and the internet.</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6. Features scheduled playback and multi-level encryption functions.</a:t>
            </a:r>
            <a:endParaRPr lang="zh-CN" altLang="en-US" sz="1400">
              <a:latin typeface="宋体" panose="02010600030101010101" pitchFamily="2" charset="-122"/>
              <a:ea typeface="宋体" panose="02010600030101010101" pitchFamily="2" charset="-122"/>
              <a:cs typeface="宋体" panose="02010600030101010101" pitchFamily="2" charset="-122"/>
            </a:endParaRPr>
          </a:p>
          <a:p>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Sub-controller Features：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1. The controller is designed with 8 output ports, and each port can carry up to 1024 pixels (TTL &amp; Single-line DMX512).</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2. The ports support two types of signal protocols: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① International standard DMX512/1990 protocol and extended DMX512 protocol; </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② SPI/TTL serial protocol.</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3. When driving DMX512 lights, the controller can output signals at rates of 250Kbps, 500Kbps and 750Kbps.</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4. When operated via the Maijueshi software, each port of the controller can drive 1/2/3/4/5/6 units of lights </a:t>
            </a:r>
            <a:endParaRPr lang="zh-CN" altLang="en-US" sz="1400">
              <a:latin typeface="宋体" panose="02010600030101010101" pitchFamily="2" charset="-122"/>
              <a:ea typeface="宋体" panose="02010600030101010101" pitchFamily="2" charset="-122"/>
              <a:cs typeface="宋体" panose="02010600030101010101" pitchFamily="2" charset="-122"/>
            </a:endParaRPr>
          </a:p>
          <a:p>
            <a:r>
              <a:rPr lang="zh-CN" altLang="en-US" sz="1400">
                <a:latin typeface="宋体" panose="02010600030101010101" pitchFamily="2" charset="-122"/>
                <a:ea typeface="宋体" panose="02010600030101010101" pitchFamily="2" charset="-122"/>
                <a:cs typeface="宋体" panose="02010600030101010101" pitchFamily="2" charset="-122"/>
              </a:rPr>
              <a:t>(1 unit = 170 lights).</a:t>
            </a:r>
            <a:endParaRPr lang="zh-CN" altLang="en-US" sz="1400">
              <a:latin typeface="宋体" panose="02010600030101010101" pitchFamily="2" charset="-122"/>
              <a:ea typeface="宋体" panose="02010600030101010101" pitchFamily="2" charset="-122"/>
              <a:cs typeface="宋体" panose="02010600030101010101" pitchFamily="2" charset="-122"/>
            </a:endParaRPr>
          </a:p>
        </p:txBody>
      </p:sp>
      <p:pic>
        <p:nvPicPr>
          <p:cNvPr id="5" name="图片 -2147482264"/>
          <p:cNvPicPr>
            <a:picLocks noChangeAspect="1"/>
          </p:cNvPicPr>
          <p:nvPr/>
        </p:nvPicPr>
        <p:blipFill>
          <a:blip r:embed="rId1"/>
          <a:stretch>
            <a:fillRect/>
          </a:stretch>
        </p:blipFill>
        <p:spPr>
          <a:xfrm>
            <a:off x="301625" y="1158875"/>
            <a:ext cx="4084320" cy="2945765"/>
          </a:xfrm>
          <a:prstGeom prst="rect">
            <a:avLst/>
          </a:prstGeom>
          <a:noFill/>
          <a:ln w="9525">
            <a:noFill/>
          </a:ln>
        </p:spPr>
      </p:pic>
      <p:pic>
        <p:nvPicPr>
          <p:cNvPr id="6" name="图片 -2147481730" descr="美凯乐png"/>
          <p:cNvPicPr>
            <a:picLocks noChangeAspect="1"/>
          </p:cNvPicPr>
          <p:nvPr/>
        </p:nvPicPr>
        <p:blipFill>
          <a:blip r:embed="rId2"/>
          <a:srcRect r="23163"/>
          <a:stretch>
            <a:fillRect/>
          </a:stretch>
        </p:blipFill>
        <p:spPr>
          <a:xfrm>
            <a:off x="8453755" y="0"/>
            <a:ext cx="1449705" cy="454025"/>
          </a:xfrm>
          <a:prstGeom prst="rect">
            <a:avLst/>
          </a:prstGeom>
          <a:noFill/>
          <a:ln w="9525">
            <a:noFill/>
          </a:ln>
        </p:spPr>
      </p:pic>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zh-CN" altLang="en-US"/>
          </a:p>
        </p:txBody>
      </p:sp>
      <p:pic>
        <p:nvPicPr>
          <p:cNvPr id="3"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pic>
        <p:nvPicPr>
          <p:cNvPr id="2" name="图片 -2147481673"/>
          <p:cNvPicPr/>
          <p:nvPr/>
        </p:nvPicPr>
        <p:blipFill>
          <a:blip r:embed="rId2"/>
          <a:stretch>
            <a:fillRect/>
          </a:stretch>
        </p:blipFill>
        <p:spPr>
          <a:xfrm>
            <a:off x="300355" y="845185"/>
            <a:ext cx="3240000" cy="2520000"/>
          </a:xfrm>
          <a:prstGeom prst="rect">
            <a:avLst/>
          </a:prstGeom>
          <a:noFill/>
          <a:ln w="9525">
            <a:noFill/>
          </a:ln>
        </p:spPr>
      </p:pic>
      <p:pic>
        <p:nvPicPr>
          <p:cNvPr id="4" name="图片 -2147481676"/>
          <p:cNvPicPr>
            <a:picLocks noChangeAspect="1"/>
          </p:cNvPicPr>
          <p:nvPr>
            <p:custDataLst>
              <p:tags r:id="rId3"/>
            </p:custDataLst>
          </p:nvPr>
        </p:nvPicPr>
        <p:blipFill>
          <a:blip r:embed="rId4"/>
          <a:stretch>
            <a:fillRect/>
          </a:stretch>
        </p:blipFill>
        <p:spPr>
          <a:xfrm>
            <a:off x="295275" y="3429000"/>
            <a:ext cx="1758315" cy="255270"/>
          </a:xfrm>
          <a:prstGeom prst="rect">
            <a:avLst/>
          </a:prstGeom>
          <a:noFill/>
          <a:ln w="9525">
            <a:noFill/>
          </a:ln>
        </p:spPr>
      </p:pic>
      <p:pic>
        <p:nvPicPr>
          <p:cNvPr id="6" name="图片 -2147481668"/>
          <p:cNvPicPr>
            <a:picLocks noChangeAspect="1"/>
          </p:cNvPicPr>
          <p:nvPr/>
        </p:nvPicPr>
        <p:blipFill>
          <a:blip r:embed="rId5"/>
          <a:srcRect l="16277" t="26383" r="745" b="-114"/>
          <a:stretch>
            <a:fillRect/>
          </a:stretch>
        </p:blipFill>
        <p:spPr>
          <a:xfrm>
            <a:off x="1935480" y="3752215"/>
            <a:ext cx="1303020" cy="1337310"/>
          </a:xfrm>
          <a:prstGeom prst="rect">
            <a:avLst/>
          </a:prstGeom>
          <a:noFill/>
          <a:ln w="9525">
            <a:noFill/>
          </a:ln>
        </p:spPr>
      </p:pic>
      <p:pic>
        <p:nvPicPr>
          <p:cNvPr id="7" name="图片 -2147481667"/>
          <p:cNvPicPr>
            <a:picLocks noChangeAspect="1"/>
          </p:cNvPicPr>
          <p:nvPr/>
        </p:nvPicPr>
        <p:blipFill>
          <a:blip r:embed="rId6"/>
          <a:srcRect b="3287"/>
          <a:stretch>
            <a:fillRect/>
          </a:stretch>
        </p:blipFill>
        <p:spPr>
          <a:xfrm rot="10800000">
            <a:off x="3423920" y="3752215"/>
            <a:ext cx="1322070" cy="1382395"/>
          </a:xfrm>
          <a:prstGeom prst="rect">
            <a:avLst/>
          </a:prstGeom>
          <a:noFill/>
          <a:ln w="9525">
            <a:noFill/>
          </a:ln>
        </p:spPr>
      </p:pic>
      <p:sp>
        <p:nvSpPr>
          <p:cNvPr id="1073746306" name="文本框 1251"/>
          <p:cNvSpPr txBox="1"/>
          <p:nvPr/>
        </p:nvSpPr>
        <p:spPr>
          <a:xfrm>
            <a:off x="115570" y="5155565"/>
            <a:ext cx="1329055" cy="28194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cs typeface="宋体" panose="02010600030101010101" pitchFamily="2" charset="-122"/>
              </a:rPr>
              <a:t>Spectral curve graph:：</a:t>
            </a:r>
            <a:endParaRPr lang="zh-CN" altLang="en-US" sz="1400">
              <a:latin typeface="宋体" panose="02010600030101010101" pitchFamily="2" charset="-122"/>
              <a:ea typeface="宋体" panose="02010600030101010101" pitchFamily="2" charset="-122"/>
              <a:cs typeface="宋体" panose="02010600030101010101" pitchFamily="2" charset="-122"/>
            </a:endParaRPr>
          </a:p>
          <a:p>
            <a:endParaRPr lang="zh-CN" altLang="en-US" sz="1400">
              <a:latin typeface="宋体" panose="02010600030101010101" pitchFamily="2" charset="-122"/>
              <a:ea typeface="宋体" panose="02010600030101010101" pitchFamily="2" charset="-122"/>
              <a:cs typeface="宋体" panose="02010600030101010101" pitchFamily="2" charset="-122"/>
            </a:endParaRPr>
          </a:p>
        </p:txBody>
      </p:sp>
      <p:pic>
        <p:nvPicPr>
          <p:cNvPr id="8" name="图片 9"/>
          <p:cNvPicPr>
            <a:picLocks noChangeAspect="1"/>
          </p:cNvPicPr>
          <p:nvPr/>
        </p:nvPicPr>
        <p:blipFill>
          <a:blip r:embed="rId7"/>
          <a:srcRect l="5035" t="2438" r="2225"/>
          <a:stretch>
            <a:fillRect/>
          </a:stretch>
        </p:blipFill>
        <p:spPr>
          <a:xfrm>
            <a:off x="3761105" y="1565275"/>
            <a:ext cx="1733221" cy="1080000"/>
          </a:xfrm>
          <a:prstGeom prst="rect">
            <a:avLst/>
          </a:prstGeom>
          <a:noFill/>
          <a:ln w="9525">
            <a:noFill/>
          </a:ln>
        </p:spPr>
      </p:pic>
      <p:sp>
        <p:nvSpPr>
          <p:cNvPr id="1073744110" name="文本框 1073744109"/>
          <p:cNvSpPr txBox="1"/>
          <p:nvPr/>
        </p:nvSpPr>
        <p:spPr>
          <a:xfrm>
            <a:off x="3058160" y="152400"/>
            <a:ext cx="3937000" cy="498475"/>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M</a:t>
            </a:r>
            <a:r>
              <a:rPr lang="en-US" altLang="zh-CN" sz="2800">
                <a:solidFill>
                  <a:schemeClr val="accent2"/>
                </a:solidFill>
                <a:latin typeface="宋体" panose="02010600030101010101" pitchFamily="2" charset="-122"/>
                <a:ea typeface="宋体" panose="02010600030101010101" pitchFamily="2" charset="-122"/>
              </a:rPr>
              <a:t>DL</a:t>
            </a:r>
            <a:r>
              <a:rPr lang="zh-CN" altLang="en-US" sz="2800">
                <a:solidFill>
                  <a:schemeClr val="accent2"/>
                </a:solidFill>
                <a:latin typeface="宋体" panose="02010600030101010101" pitchFamily="2" charset="-122"/>
                <a:ea typeface="宋体" panose="02010600030101010101" pitchFamily="2" charset="-122"/>
              </a:rPr>
              <a:t>-LED-Grid screen</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13" name="图片 12" descr="8.8"/>
          <p:cNvPicPr>
            <a:picLocks noChangeAspect="1"/>
          </p:cNvPicPr>
          <p:nvPr/>
        </p:nvPicPr>
        <p:blipFill>
          <a:blip r:embed="rId8"/>
          <a:srcRect r="17876"/>
          <a:stretch>
            <a:fillRect/>
          </a:stretch>
        </p:blipFill>
        <p:spPr>
          <a:xfrm>
            <a:off x="281940" y="3749675"/>
            <a:ext cx="1468120" cy="1340485"/>
          </a:xfrm>
          <a:prstGeom prst="rect">
            <a:avLst/>
          </a:prstGeom>
        </p:spPr>
      </p:pic>
      <p:sp>
        <p:nvSpPr>
          <p:cNvPr id="1073746307" name="文本框 1250"/>
          <p:cNvSpPr txBox="1"/>
          <p:nvPr/>
        </p:nvSpPr>
        <p:spPr>
          <a:xfrm>
            <a:off x="2973705" y="5155565"/>
            <a:ext cx="1116965" cy="38100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rPr>
              <a:t>Dimension Drawing:</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graphicFrame>
        <p:nvGraphicFramePr>
          <p:cNvPr id="10" name="表格 9"/>
          <p:cNvGraphicFramePr/>
          <p:nvPr>
            <p:custDataLst>
              <p:tags r:id="rId9"/>
            </p:custDataLst>
          </p:nvPr>
        </p:nvGraphicFramePr>
        <p:xfrm>
          <a:off x="5619750" y="737870"/>
          <a:ext cx="4185285" cy="6120000"/>
        </p:xfrm>
        <a:graphic>
          <a:graphicData uri="http://schemas.openxmlformats.org/drawingml/2006/table">
            <a:tbl>
              <a:tblPr/>
              <a:tblGrid>
                <a:gridCol w="972000"/>
                <a:gridCol w="642620"/>
                <a:gridCol w="642620"/>
                <a:gridCol w="642620"/>
                <a:gridCol w="642620"/>
                <a:gridCol w="642620"/>
              </a:tblGrid>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Dot pitch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85725" indent="0" algn="ctr" eaLnBrk="0" fontAlgn="base">
                        <a:spcBef>
                          <a:spcPts val="500"/>
                        </a:spcBef>
                        <a:spcAft>
                          <a:spcPts val="500"/>
                        </a:spcAft>
                        <a:buNone/>
                      </a:pPr>
                      <a:r>
                        <a:rPr lang="en-US" altLang="zh-CN" sz="800">
                          <a:solidFill>
                            <a:srgbClr val="000000"/>
                          </a:solidFill>
                          <a:latin typeface="宋体" panose="02010600030101010101" pitchFamily="2" charset="-122"/>
                          <a:ea typeface="宋体" panose="02010600030101010101" pitchFamily="2" charset="-122"/>
                          <a:sym typeface="+mn-ea"/>
                        </a:rPr>
                        <a:t>P83.3mm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P71.4mm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P62.5mm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P55.5mm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P50mm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Specification and Model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12*12</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14*14</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16*16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rPr>
                        <a:t>18*18</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rPr>
                        <a:t>20*20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type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perspective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120</a:t>
                      </a:r>
                      <a:r>
                        <a:rPr lang="zh-CN" altLang="en-US" sz="800" b="0">
                          <a:solidFill>
                            <a:srgbClr val="000000"/>
                          </a:solidFill>
                          <a:latin typeface="宋体" panose="02010600030101010101" pitchFamily="2" charset="-122"/>
                          <a:ea typeface="宋体" panose="02010600030101010101" pitchFamily="2" charset="-122"/>
                        </a:rPr>
                        <a:t>°</a:t>
                      </a:r>
                      <a:endParaRPr lang="zh-CN" altLang="en-US"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Composed of pixels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Pixel Density</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144pixels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196pixels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324pixels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400pixels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Drive mode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outlay </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outlay </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outlay </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rPr>
                        <a:t>outlay </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sym typeface="+mn-ea"/>
                        </a:rPr>
                        <a:t>outlay </a:t>
                      </a:r>
                      <a:endParaRPr lang="en-US" altLang="zh-CN" sz="800" b="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Grayscale level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zh-CN" altLang="en-US"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Brightness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252cd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343cd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448cd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567cd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710cd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Transmittance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Input voltage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sym typeface="+mn-ea"/>
                        </a:rPr>
                        <a:t>Maximum power per square meter</a:t>
                      </a:r>
                      <a:endParaRPr lang="en-US" altLang="zh-CN" sz="800" b="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43.2W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58.8W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76.8W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97.2W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120W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Refresh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power</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0.3w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0.3w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0.3w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0.3w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0.3w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Weight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782.5g/M²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968.2g/M²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1141.5</a:t>
                      </a:r>
                      <a:endParaRPr lang="en-US" altLang="zh-CN" sz="800" b="0">
                        <a:solidFill>
                          <a:srgbClr val="000000"/>
                        </a:solidFill>
                        <a:latin typeface="宋体" panose="02010600030101010101" pitchFamily="2" charset="-122"/>
                        <a:ea typeface="宋体" panose="02010600030101010101" pitchFamily="2" charset="-122"/>
                      </a:endParaRPr>
                    </a:p>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1344.6</a:t>
                      </a:r>
                      <a:endParaRPr lang="en-US" altLang="zh-CN" sz="800">
                        <a:solidFill>
                          <a:srgbClr val="000000"/>
                        </a:solidFill>
                        <a:latin typeface="宋体" panose="02010600030101010101" pitchFamily="2" charset="-122"/>
                        <a:ea typeface="宋体" panose="02010600030101010101" pitchFamily="2" charset="-122"/>
                        <a:sym typeface="+mn-ea"/>
                      </a:endParaRPr>
                    </a:p>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1541g/M²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service life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Protection Class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12" name="文本框 11"/>
          <p:cNvSpPr txBox="1"/>
          <p:nvPr/>
        </p:nvSpPr>
        <p:spPr>
          <a:xfrm>
            <a:off x="3728720" y="944245"/>
            <a:ext cx="1337310" cy="370205"/>
          </a:xfrm>
          <a:prstGeom prst="rect">
            <a:avLst/>
          </a:prstGeom>
          <a:noFill/>
          <a:ln w="9525">
            <a:noFill/>
          </a:ln>
        </p:spPr>
        <p:txBody>
          <a:bodyPr vert="horz" wrap="square" anchor="t" anchorCtr="0"/>
          <a:p>
            <a:r>
              <a:rPr lang="zh-CN" altLang="en-US" sz="1400">
                <a:latin typeface="宋体" panose="02010600030101010101" pitchFamily="2" charset="-122"/>
                <a:ea typeface="宋体" panose="02010600030101010101" pitchFamily="2" charset="-122"/>
              </a:rPr>
              <a:t>Installation Diagram:</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5" name="图片 4" descr="尺寸图"/>
          <p:cNvPicPr>
            <a:picLocks noChangeAspect="1"/>
          </p:cNvPicPr>
          <p:nvPr/>
        </p:nvPicPr>
        <p:blipFill>
          <a:blip r:embed="rId10"/>
          <a:stretch>
            <a:fillRect/>
          </a:stretch>
        </p:blipFill>
        <p:spPr>
          <a:xfrm>
            <a:off x="3728720" y="5233035"/>
            <a:ext cx="1855067" cy="1440000"/>
          </a:xfrm>
          <a:prstGeom prst="rect">
            <a:avLst/>
          </a:prstGeom>
        </p:spPr>
      </p:pic>
      <p:pic>
        <p:nvPicPr>
          <p:cNvPr id="15" name="图片 14" descr="光谱图"/>
          <p:cNvPicPr>
            <a:picLocks noChangeAspect="1"/>
          </p:cNvPicPr>
          <p:nvPr/>
        </p:nvPicPr>
        <p:blipFill>
          <a:blip r:embed="rId11"/>
          <a:stretch>
            <a:fillRect/>
          </a:stretch>
        </p:blipFill>
        <p:spPr>
          <a:xfrm>
            <a:off x="1401445" y="5233035"/>
            <a:ext cx="1656400" cy="1440000"/>
          </a:xfrm>
          <a:prstGeom prst="rect">
            <a:avLst/>
          </a:prstGeom>
        </p:spPr>
      </p:pic>
    </p:spTree>
    <p:custDataLst>
      <p:tags r:id="rId1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3746303" name="矩形 215"/>
          <p:cNvSpPr/>
          <p:nvPr/>
        </p:nvSpPr>
        <p:spPr>
          <a:xfrm>
            <a:off x="0" y="0"/>
            <a:ext cx="9902825" cy="711835"/>
          </a:xfrm>
          <a:prstGeom prst="rect">
            <a:avLst/>
          </a:prstGeom>
          <a:solidFill>
            <a:srgbClr val="FDEADA"/>
          </a:solidFill>
          <a:ln w="25400" cap="flat" cmpd="sng">
            <a:solidFill>
              <a:srgbClr val="FFFFFF"/>
            </a:solidFill>
            <a:prstDash val="solid"/>
            <a:round/>
            <a:headEnd type="none" w="med" len="med"/>
            <a:tailEnd type="none" w="med" len="med"/>
          </a:ln>
          <a:effectLst>
            <a:outerShdw dist="20000" dir="5400000" rotWithShape="0">
              <a:srgbClr val="000000">
                <a:alpha val="37999"/>
              </a:srgbClr>
            </a:outerShdw>
          </a:effectLst>
        </p:spPr>
        <p:txBody>
          <a:bodyPr/>
          <a:p>
            <a:endParaRPr lang="zh-CN" altLang="en-US"/>
          </a:p>
        </p:txBody>
      </p:sp>
      <p:pic>
        <p:nvPicPr>
          <p:cNvPr id="3" name="图片 -2147481730" descr="美凯乐png"/>
          <p:cNvPicPr>
            <a:picLocks noChangeAspect="1"/>
          </p:cNvPicPr>
          <p:nvPr/>
        </p:nvPicPr>
        <p:blipFill>
          <a:blip r:embed="rId1"/>
          <a:srcRect r="23163"/>
          <a:stretch>
            <a:fillRect/>
          </a:stretch>
        </p:blipFill>
        <p:spPr>
          <a:xfrm>
            <a:off x="8453755" y="0"/>
            <a:ext cx="1449705" cy="454025"/>
          </a:xfrm>
          <a:prstGeom prst="rect">
            <a:avLst/>
          </a:prstGeom>
          <a:noFill/>
          <a:ln w="9525">
            <a:noFill/>
          </a:ln>
        </p:spPr>
      </p:pic>
      <p:pic>
        <p:nvPicPr>
          <p:cNvPr id="4" name="图片 -2147481676"/>
          <p:cNvPicPr>
            <a:picLocks noChangeAspect="1"/>
          </p:cNvPicPr>
          <p:nvPr>
            <p:custDataLst>
              <p:tags r:id="rId2"/>
            </p:custDataLst>
          </p:nvPr>
        </p:nvPicPr>
        <p:blipFill>
          <a:blip r:embed="rId3"/>
          <a:stretch>
            <a:fillRect/>
          </a:stretch>
        </p:blipFill>
        <p:spPr>
          <a:xfrm>
            <a:off x="295275" y="3429000"/>
            <a:ext cx="1758315" cy="255270"/>
          </a:xfrm>
          <a:prstGeom prst="rect">
            <a:avLst/>
          </a:prstGeom>
          <a:noFill/>
          <a:ln w="9525">
            <a:noFill/>
          </a:ln>
        </p:spPr>
      </p:pic>
      <p:sp>
        <p:nvSpPr>
          <p:cNvPr id="1073746305" name="文本框 1073746304"/>
          <p:cNvSpPr txBox="1"/>
          <p:nvPr/>
        </p:nvSpPr>
        <p:spPr>
          <a:xfrm>
            <a:off x="3728720" y="944245"/>
            <a:ext cx="1337310" cy="370205"/>
          </a:xfrm>
          <a:prstGeom prst="rect">
            <a:avLst/>
          </a:prstGeom>
          <a:noFill/>
          <a:ln w="9525">
            <a:noFill/>
          </a:ln>
        </p:spPr>
        <p:txBody>
          <a:bodyPr vert="horz" wrap="square" anchor="t" anchorCtr="0"/>
          <a:p>
            <a:r>
              <a:rPr lang="zh-CN" altLang="en-US" sz="1400">
                <a:latin typeface="宋体" panose="02010600030101010101" pitchFamily="2" charset="-122"/>
                <a:ea typeface="宋体" panose="02010600030101010101" pitchFamily="2" charset="-122"/>
              </a:rPr>
              <a:t>Installation Diagram:</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sp>
        <p:nvSpPr>
          <p:cNvPr id="1073744110" name="文本框 1073744109"/>
          <p:cNvSpPr txBox="1"/>
          <p:nvPr/>
        </p:nvSpPr>
        <p:spPr>
          <a:xfrm>
            <a:off x="3058160" y="152400"/>
            <a:ext cx="3937000" cy="498475"/>
          </a:xfrm>
          <a:prstGeom prst="rect">
            <a:avLst/>
          </a:prstGeom>
          <a:noFill/>
          <a:ln w="9525">
            <a:noFill/>
          </a:ln>
        </p:spPr>
        <p:txBody>
          <a:bodyPr vert="horz" wrap="square" anchor="t" anchorCtr="0"/>
          <a:p>
            <a:r>
              <a:rPr lang="zh-CN" altLang="en-US" sz="2800">
                <a:solidFill>
                  <a:schemeClr val="accent2"/>
                </a:solidFill>
                <a:latin typeface="宋体" panose="02010600030101010101" pitchFamily="2" charset="-122"/>
                <a:ea typeface="宋体" panose="02010600030101010101" pitchFamily="2" charset="-122"/>
              </a:rPr>
              <a:t>M</a:t>
            </a:r>
            <a:r>
              <a:rPr lang="en-US" altLang="zh-CN" sz="2800">
                <a:solidFill>
                  <a:schemeClr val="accent2"/>
                </a:solidFill>
                <a:latin typeface="宋体" panose="02010600030101010101" pitchFamily="2" charset="-122"/>
                <a:ea typeface="宋体" panose="02010600030101010101" pitchFamily="2" charset="-122"/>
              </a:rPr>
              <a:t>DL</a:t>
            </a:r>
            <a:r>
              <a:rPr lang="zh-CN" altLang="en-US" sz="2800">
                <a:solidFill>
                  <a:schemeClr val="accent2"/>
                </a:solidFill>
                <a:latin typeface="宋体" panose="02010600030101010101" pitchFamily="2" charset="-122"/>
                <a:ea typeface="宋体" panose="02010600030101010101" pitchFamily="2" charset="-122"/>
              </a:rPr>
              <a:t>-LED-Grid screen</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25" name="图片 24" descr="2.2"/>
          <p:cNvPicPr>
            <a:picLocks noChangeAspect="1"/>
          </p:cNvPicPr>
          <p:nvPr/>
        </p:nvPicPr>
        <p:blipFill>
          <a:blip r:embed="rId4"/>
          <a:srcRect l="6809" t="16215" r="12102"/>
          <a:stretch>
            <a:fillRect/>
          </a:stretch>
        </p:blipFill>
        <p:spPr>
          <a:xfrm flipH="1">
            <a:off x="295275" y="831215"/>
            <a:ext cx="3250365" cy="2520000"/>
          </a:xfrm>
          <a:prstGeom prst="rect">
            <a:avLst/>
          </a:prstGeom>
        </p:spPr>
      </p:pic>
      <p:pic>
        <p:nvPicPr>
          <p:cNvPr id="33" name="图片 32" descr="5.5"/>
          <p:cNvPicPr>
            <a:picLocks noChangeAspect="1"/>
          </p:cNvPicPr>
          <p:nvPr/>
        </p:nvPicPr>
        <p:blipFill>
          <a:blip r:embed="rId5"/>
          <a:srcRect l="48857" t="62055" r="21518" b="1616"/>
          <a:stretch>
            <a:fillRect/>
          </a:stretch>
        </p:blipFill>
        <p:spPr>
          <a:xfrm>
            <a:off x="3435350" y="3761740"/>
            <a:ext cx="1368306" cy="1260000"/>
          </a:xfrm>
          <a:prstGeom prst="rect">
            <a:avLst/>
          </a:prstGeom>
        </p:spPr>
      </p:pic>
      <p:pic>
        <p:nvPicPr>
          <p:cNvPr id="38" name="图片 37" descr="4.4"/>
          <p:cNvPicPr>
            <a:picLocks noChangeAspect="1"/>
          </p:cNvPicPr>
          <p:nvPr/>
        </p:nvPicPr>
        <p:blipFill>
          <a:blip r:embed="rId6"/>
          <a:srcRect l="35492" t="1175" r="26214" b="51836"/>
          <a:stretch>
            <a:fillRect/>
          </a:stretch>
        </p:blipFill>
        <p:spPr>
          <a:xfrm>
            <a:off x="1878965" y="3761740"/>
            <a:ext cx="1368306" cy="1260000"/>
          </a:xfrm>
          <a:prstGeom prst="rect">
            <a:avLst/>
          </a:prstGeom>
        </p:spPr>
      </p:pic>
      <p:pic>
        <p:nvPicPr>
          <p:cNvPr id="39" name="图片 38" descr="3.4"/>
          <p:cNvPicPr>
            <a:picLocks noChangeAspect="1"/>
          </p:cNvPicPr>
          <p:nvPr/>
        </p:nvPicPr>
        <p:blipFill>
          <a:blip r:embed="rId7"/>
          <a:srcRect l="31957" t="-521" r="-22" b="18733"/>
          <a:stretch>
            <a:fillRect/>
          </a:stretch>
        </p:blipFill>
        <p:spPr>
          <a:xfrm>
            <a:off x="295275" y="3761740"/>
            <a:ext cx="1420224" cy="1260000"/>
          </a:xfrm>
          <a:prstGeom prst="rect">
            <a:avLst/>
          </a:prstGeom>
        </p:spPr>
      </p:pic>
      <p:graphicFrame>
        <p:nvGraphicFramePr>
          <p:cNvPr id="2" name="表格 1"/>
          <p:cNvGraphicFramePr/>
          <p:nvPr>
            <p:custDataLst>
              <p:tags r:id="rId8"/>
            </p:custDataLst>
          </p:nvPr>
        </p:nvGraphicFramePr>
        <p:xfrm>
          <a:off x="5619750" y="737870"/>
          <a:ext cx="4185100" cy="6120000"/>
        </p:xfrm>
        <a:graphic>
          <a:graphicData uri="http://schemas.openxmlformats.org/drawingml/2006/table">
            <a:tbl>
              <a:tblPr/>
              <a:tblGrid>
                <a:gridCol w="972000"/>
                <a:gridCol w="648335"/>
                <a:gridCol w="636905"/>
                <a:gridCol w="642620"/>
                <a:gridCol w="642620"/>
                <a:gridCol w="642620"/>
              </a:tblGrid>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Dot pitch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85725" indent="0" algn="ctr" eaLnBrk="0" fontAlgn="base">
                        <a:spcBef>
                          <a:spcPts val="500"/>
                        </a:spcBef>
                        <a:spcAft>
                          <a:spcPts val="500"/>
                        </a:spcAft>
                        <a:buNone/>
                      </a:pPr>
                      <a:r>
                        <a:rPr lang="en-US" altLang="zh-CN" sz="800">
                          <a:solidFill>
                            <a:srgbClr val="000000"/>
                          </a:solidFill>
                          <a:latin typeface="宋体" panose="02010600030101010101" pitchFamily="2" charset="-122"/>
                          <a:ea typeface="宋体" panose="02010600030101010101" pitchFamily="2" charset="-122"/>
                          <a:sym typeface="+mn-ea"/>
                        </a:rPr>
                        <a:t>P83.3mm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P71.4mm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P62.5mm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P55.5mm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P50mm</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Specification and Model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12*12</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14*14</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16*16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rPr>
                        <a:t>18*18</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b="0">
                          <a:solidFill>
                            <a:srgbClr val="000000"/>
                          </a:solidFill>
                          <a:latin typeface="宋体" panose="02010600030101010101" pitchFamily="2" charset="-122"/>
                          <a:ea typeface="宋体" panose="02010600030101010101" pitchFamily="2" charset="-122"/>
                        </a:rPr>
                        <a:t>20*20</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type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SM3535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Light source perspective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120</a:t>
                      </a:r>
                      <a:r>
                        <a:rPr lang="zh-CN" altLang="en-US" sz="800" b="0">
                          <a:solidFill>
                            <a:srgbClr val="000000"/>
                          </a:solidFill>
                          <a:latin typeface="宋体" panose="02010600030101010101" pitchFamily="2" charset="-122"/>
                          <a:ea typeface="宋体" panose="02010600030101010101" pitchFamily="2" charset="-122"/>
                        </a:rPr>
                        <a:t>°</a:t>
                      </a:r>
                      <a:endParaRPr lang="zh-CN" altLang="en-US"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120</a:t>
                      </a:r>
                      <a:r>
                        <a:rPr lang="zh-CN" altLang="en-US" sz="800">
                          <a:solidFill>
                            <a:srgbClr val="000000"/>
                          </a:solidFill>
                          <a:latin typeface="宋体" panose="02010600030101010101" pitchFamily="2" charset="-122"/>
                          <a:ea typeface="宋体" panose="02010600030101010101" pitchFamily="2" charset="-122"/>
                          <a:sym typeface="+mn-ea"/>
                        </a:rPr>
                        <a: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Composed of pixels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2RGB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2RGB</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Pixel Density</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144pixels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196pixels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324pixels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400pixels per</a:t>
                      </a:r>
                      <a:r>
                        <a:rPr lang="en-US" altLang="zh-CN" sz="800">
                          <a:solidFill>
                            <a:srgbClr val="000000"/>
                          </a:solidFill>
                          <a:latin typeface="宋体" panose="02010600030101010101" pitchFamily="2" charset="-122"/>
                          <a:ea typeface="宋体" panose="02010600030101010101" pitchFamily="2" charset="-122"/>
                          <a:sym typeface="+mn-ea"/>
                        </a:rPr>
                        <a:t>/M²</a:t>
                      </a:r>
                      <a:endParaRPr lang="en-US" altLang="zh-CN" sz="800">
                        <a:solidFill>
                          <a:srgbClr val="000000"/>
                        </a:solidFill>
                        <a:latin typeface="宋体" panose="02010600030101010101" pitchFamily="2" charset="-122"/>
                        <a:ea typeface="宋体" panose="02010600030101010101" pitchFamily="2" charset="-122"/>
                        <a:sym typeface="+mn-ea"/>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Drive mode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External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External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External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External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External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Grayscale level</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zh-CN" altLang="en-US"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256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Brightness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504cd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686cd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896cd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1134cd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1420cd</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Transmittance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60FPS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Input voltage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DC12V</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Maximum power per square meter</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103.68W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141.12W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184.32W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233.28W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288W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Refresh rate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4K</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Maximum power</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0.72W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0.72W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0.72W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0.72W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0.72W</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Weight</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792g/M²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976g/M²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1144.5</a:t>
                      </a:r>
                      <a:endParaRPr lang="en-US" altLang="zh-CN" sz="800" b="0">
                        <a:solidFill>
                          <a:srgbClr val="000000"/>
                        </a:solidFill>
                        <a:latin typeface="宋体" panose="02010600030101010101" pitchFamily="2" charset="-122"/>
                        <a:ea typeface="宋体" panose="02010600030101010101" pitchFamily="2" charset="-122"/>
                      </a:endParaRPr>
                    </a:p>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1364g/M²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1586.5</a:t>
                      </a:r>
                      <a:endParaRPr lang="en-US" altLang="zh-CN" sz="800">
                        <a:solidFill>
                          <a:srgbClr val="000000"/>
                        </a:solidFill>
                        <a:latin typeface="宋体" panose="02010600030101010101" pitchFamily="2" charset="-122"/>
                        <a:ea typeface="宋体" panose="02010600030101010101" pitchFamily="2" charset="-122"/>
                        <a:sym typeface="+mn-ea"/>
                      </a:endParaRPr>
                    </a:p>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g/M²</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service life</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30000H</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0000">
                <a:tc>
                  <a:txBody>
                    <a:bodyPr/>
                    <a:p>
                      <a:pPr marL="0" indent="0" algn="ctr" eaLnBrk="0" fontAlgn="base">
                        <a:lnSpc>
                          <a:spcPct val="104000"/>
                        </a:lnSpc>
                        <a:spcBef>
                          <a:spcPct val="0"/>
                        </a:spcBef>
                        <a:spcAft>
                          <a:spcPct val="0"/>
                        </a:spcAft>
                      </a:pPr>
                      <a:r>
                        <a:rPr lang="en-US" altLang="zh-CN" sz="800" b="0">
                          <a:solidFill>
                            <a:srgbClr val="000000"/>
                          </a:solidFill>
                          <a:latin typeface="宋体" panose="02010600030101010101" pitchFamily="2" charset="-122"/>
                          <a:ea typeface="宋体" panose="02010600030101010101" pitchFamily="2" charset="-122"/>
                        </a:rPr>
                        <a:t>Protection Class</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IP66</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eaLnBrk="0" fontAlgn="base">
                        <a:lnSpc>
                          <a:spcPct val="104000"/>
                        </a:lnSpc>
                        <a:spcBef>
                          <a:spcPct val="0"/>
                        </a:spcBef>
                        <a:spcAft>
                          <a:spcPct val="0"/>
                        </a:spcAft>
                        <a:buNone/>
                      </a:pPr>
                      <a:r>
                        <a:rPr lang="en-US" altLang="zh-CN" sz="800">
                          <a:solidFill>
                            <a:srgbClr val="000000"/>
                          </a:solidFill>
                          <a:latin typeface="宋体" panose="02010600030101010101" pitchFamily="2" charset="-122"/>
                          <a:ea typeface="宋体" panose="02010600030101010101" pitchFamily="2" charset="-122"/>
                          <a:sym typeface="+mn-ea"/>
                        </a:rPr>
                        <a:t>IP65</a:t>
                      </a:r>
                      <a:endParaRPr lang="en-US" altLang="zh-CN" sz="800" b="0">
                        <a:solidFill>
                          <a:srgbClr val="00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6" name="文本框 1251"/>
          <p:cNvSpPr txBox="1"/>
          <p:nvPr/>
        </p:nvSpPr>
        <p:spPr>
          <a:xfrm>
            <a:off x="115570" y="5155565"/>
            <a:ext cx="1329055" cy="28194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cs typeface="宋体" panose="02010600030101010101" pitchFamily="2" charset="-122"/>
              </a:rPr>
              <a:t>Spectral curve graph:：</a:t>
            </a:r>
            <a:endParaRPr lang="zh-CN" altLang="en-US" sz="1400">
              <a:latin typeface="宋体" panose="02010600030101010101" pitchFamily="2" charset="-122"/>
              <a:ea typeface="宋体" panose="02010600030101010101" pitchFamily="2" charset="-122"/>
              <a:cs typeface="宋体" panose="02010600030101010101" pitchFamily="2" charset="-122"/>
            </a:endParaRPr>
          </a:p>
          <a:p>
            <a:endParaRPr lang="zh-CN" altLang="en-US" sz="1400">
              <a:latin typeface="宋体" panose="02010600030101010101" pitchFamily="2" charset="-122"/>
              <a:ea typeface="宋体" panose="02010600030101010101" pitchFamily="2" charset="-122"/>
              <a:cs typeface="宋体" panose="02010600030101010101" pitchFamily="2" charset="-122"/>
            </a:endParaRPr>
          </a:p>
        </p:txBody>
      </p:sp>
      <p:sp>
        <p:nvSpPr>
          <p:cNvPr id="7" name="文本框 1250"/>
          <p:cNvSpPr txBox="1"/>
          <p:nvPr/>
        </p:nvSpPr>
        <p:spPr>
          <a:xfrm>
            <a:off x="2973705" y="5155565"/>
            <a:ext cx="1116965" cy="381000"/>
          </a:xfrm>
          <a:prstGeom prst="rect">
            <a:avLst/>
          </a:prstGeom>
          <a:noFill/>
          <a:ln w="9525">
            <a:noFill/>
          </a:ln>
          <a:extLst>
            <a:ext uri="{909E8E84-426E-40DD-AFC4-6F175D3DCCD1}">
              <a14:hiddenFill xmlns:a14="http://schemas.microsoft.com/office/drawing/2010/main">
                <a:solidFill>
                  <a:srgbClr val="FFFFFF"/>
                </a:solidFill>
              </a14:hiddenFill>
            </a:ext>
          </a:extLst>
        </p:spPr>
        <p:txBody>
          <a:bodyPr vert="horz" wrap="square" anchor="t" anchorCtr="0"/>
          <a:p>
            <a:r>
              <a:rPr lang="zh-CN" altLang="en-US" sz="1400">
                <a:latin typeface="宋体" panose="02010600030101010101" pitchFamily="2" charset="-122"/>
                <a:ea typeface="宋体" panose="02010600030101010101" pitchFamily="2" charset="-122"/>
              </a:rPr>
              <a:t>Dimension Drawing:</a:t>
            </a:r>
            <a:endParaRPr lang="zh-CN" altLang="en-US" sz="1400">
              <a:latin typeface="宋体" panose="02010600030101010101" pitchFamily="2" charset="-122"/>
              <a:ea typeface="宋体" panose="02010600030101010101" pitchFamily="2" charset="-122"/>
            </a:endParaRPr>
          </a:p>
          <a:p>
            <a:endParaRPr lang="zh-CN" altLang="en-US" sz="1400">
              <a:latin typeface="宋体" panose="02010600030101010101" pitchFamily="2" charset="-122"/>
              <a:ea typeface="宋体" panose="02010600030101010101" pitchFamily="2" charset="-122"/>
            </a:endParaRPr>
          </a:p>
        </p:txBody>
      </p:sp>
      <p:pic>
        <p:nvPicPr>
          <p:cNvPr id="11" name="图片 9"/>
          <p:cNvPicPr>
            <a:picLocks noChangeAspect="1"/>
          </p:cNvPicPr>
          <p:nvPr/>
        </p:nvPicPr>
        <p:blipFill>
          <a:blip r:embed="rId9"/>
          <a:srcRect l="5035" t="2438" r="2225"/>
          <a:stretch>
            <a:fillRect/>
          </a:stretch>
        </p:blipFill>
        <p:spPr>
          <a:xfrm>
            <a:off x="3761105" y="1565275"/>
            <a:ext cx="1733221" cy="1080000"/>
          </a:xfrm>
          <a:prstGeom prst="rect">
            <a:avLst/>
          </a:prstGeom>
          <a:noFill/>
          <a:ln w="9525">
            <a:noFill/>
          </a:ln>
        </p:spPr>
      </p:pic>
      <p:pic>
        <p:nvPicPr>
          <p:cNvPr id="5" name="图片 4" descr="尺寸图"/>
          <p:cNvPicPr>
            <a:picLocks noChangeAspect="1"/>
          </p:cNvPicPr>
          <p:nvPr/>
        </p:nvPicPr>
        <p:blipFill>
          <a:blip r:embed="rId10"/>
          <a:stretch>
            <a:fillRect/>
          </a:stretch>
        </p:blipFill>
        <p:spPr>
          <a:xfrm>
            <a:off x="3728720" y="5233035"/>
            <a:ext cx="1855067" cy="1440000"/>
          </a:xfrm>
          <a:prstGeom prst="rect">
            <a:avLst/>
          </a:prstGeom>
        </p:spPr>
      </p:pic>
      <p:pic>
        <p:nvPicPr>
          <p:cNvPr id="8" name="图片 7" descr="光谱图"/>
          <p:cNvPicPr>
            <a:picLocks noChangeAspect="1"/>
          </p:cNvPicPr>
          <p:nvPr/>
        </p:nvPicPr>
        <p:blipFill>
          <a:blip r:embed="rId11"/>
          <a:stretch>
            <a:fillRect/>
          </a:stretch>
        </p:blipFill>
        <p:spPr>
          <a:xfrm>
            <a:off x="1401445" y="5233035"/>
            <a:ext cx="1656400" cy="1440000"/>
          </a:xfrm>
          <a:prstGeom prst="rect">
            <a:avLst/>
          </a:prstGeom>
        </p:spPr>
      </p:pic>
    </p:spTree>
    <p:custDataLst>
      <p:tags r:id="rId1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BEAUTIFY_FLAG" val="#wm#"/>
  <p:tag name="KSO_WM_TEMPLATE_CATEGORY" val="custom"/>
  <p:tag name="KSO_WM_TEMPLATE_INDEX" val="20205081"/>
</p:tagLst>
</file>

<file path=ppt/tags/tag65.xml><?xml version="1.0" encoding="utf-8"?>
<p:tagLst xmlns:p="http://schemas.openxmlformats.org/presentationml/2006/main">
  <p:tag name="picid" val="{be15e0b1-78c4-4747-b62f-d2ccb1c7a5e3}"/>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picid" val="{4a4b3a9a-3f03-4744-84ca-e6f69896b7e1}"/>
</p:tagLst>
</file>

<file path=ppt/tags/tag68.xml><?xml version="1.0" encoding="utf-8"?>
<p:tagLst xmlns:p="http://schemas.openxmlformats.org/presentationml/2006/main">
  <p:tag name="picid" val="{30104fde-c0ef-42bd-8426-60d76e61e75b}"/>
</p:tagLst>
</file>

<file path=ppt/tags/tag69.xml><?xml version="1.0" encoding="utf-8"?>
<p:tagLst xmlns:p="http://schemas.openxmlformats.org/presentationml/2006/main">
  <p:tag name="picid" val="{3cd46170-ce6f-4ae5-b202-33d4df262a83}"/>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picid" val="{0cf74c0b-d02f-462d-86b4-2c193ba0ab77}"/>
</p:tagLst>
</file>

<file path=ppt/tags/tag71.xml><?xml version="1.0" encoding="utf-8"?>
<p:tagLst xmlns:p="http://schemas.openxmlformats.org/presentationml/2006/main">
  <p:tag name="picid" val="{1735baee-25b6-4be0-ac87-719f204f2cfe}"/>
</p:tagLst>
</file>

<file path=ppt/tags/tag72.xml><?xml version="1.0" encoding="utf-8"?>
<p:tagLst xmlns:p="http://schemas.openxmlformats.org/presentationml/2006/main">
  <p:tag name="picid" val="{185dafd6-cb7d-4b20-a618-4d2b8f5f895d}"/>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wm#"/>
  <p:tag name="KSO_WM_TEMPLATE_CATEGORY" val="custom"/>
  <p:tag name="KSO_WM_TEMPLATE_INDEX" val="20205081"/>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picid" val="{617775d2-7a2e-4073-8794-7f68b016b7ad}"/>
</p:tagLst>
</file>

<file path=ppt/tags/tag78.xml><?xml version="1.0" encoding="utf-8"?>
<p:tagLst xmlns:p="http://schemas.openxmlformats.org/presentationml/2006/main">
  <p:tag name="TABLE_ENDDRAG_ORIGIN_RECT" val="311*457"/>
  <p:tag name="TABLE_ENDDRAG_RECT" val="24*72*311*457"/>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picid" val="{617775d2-7a2e-4073-8794-7f68b016b7ad}"/>
</p:tagLst>
</file>

<file path=ppt/tags/tag81.xml><?xml version="1.0" encoding="utf-8"?>
<p:tagLst xmlns:p="http://schemas.openxmlformats.org/presentationml/2006/main">
  <p:tag name="TABLE_ENDDRAG_ORIGIN_RECT" val="311*457"/>
  <p:tag name="TABLE_ENDDRAG_RECT" val="24*72*311*457"/>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picid" val="{617775d2-7a2e-4073-8794-7f68b016b7ad}"/>
</p:tagLst>
</file>

<file path=ppt/tags/tag84.xml><?xml version="1.0" encoding="utf-8"?>
<p:tagLst xmlns:p="http://schemas.openxmlformats.org/presentationml/2006/main">
  <p:tag name="TABLE_ENDDRAG_ORIGIN_RECT" val="310*411"/>
  <p:tag name="TABLE_ENDDRAG_RECT" val="423*96*310*411"/>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picid" val="{617775d2-7a2e-4073-8794-7f68b016b7ad}"/>
</p:tagLst>
</file>

<file path=ppt/tags/tag87.xml><?xml version="1.0" encoding="utf-8"?>
<p:tagLst xmlns:p="http://schemas.openxmlformats.org/presentationml/2006/main">
  <p:tag name="TABLE_ENDDRAG_ORIGIN_RECT" val="310*411"/>
  <p:tag name="TABLE_ENDDRAG_RECT" val="413*74*310*411"/>
</p:tagLst>
</file>

<file path=ppt/tags/tag88.xml><?xml version="1.0" encoding="utf-8"?>
<p:tagLst xmlns:p="http://schemas.openxmlformats.org/presentationml/2006/main">
  <p:tag name="KSO_WM_BEAUTIFY_FLAG" val="#wm#"/>
  <p:tag name="KSO_WM_TEMPLATE_CATEGORY" val="custom"/>
  <p:tag name="KSO_WM_TEMPLATE_INDEX" val="20205081"/>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wm#"/>
  <p:tag name="KSO_WM_TEMPLATE_CATEGORY" val="custom"/>
  <p:tag name="KSO_WM_TEMPLATE_INDEX" val="20205081"/>
</p:tagLst>
</file>

<file path=ppt/tags/tag92.xml><?xml version="1.0" encoding="utf-8"?>
<p:tagLst xmlns:p="http://schemas.openxmlformats.org/presentationml/2006/main">
  <p:tag name="KSO_WM_BEAUTIFY_FLAG" val="#wm#"/>
  <p:tag name="KSO_WM_TEMPLATE_CATEGORY" val="custom"/>
  <p:tag name="KSO_WM_TEMPLATE_INDEX" val="20205081"/>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wm#"/>
  <p:tag name="KSO_WM_TEMPLATE_CATEGORY" val="custom"/>
  <p:tag name="KSO_WM_TEMPLATE_INDEX" val="20205081"/>
</p:tagLst>
</file>

<file path=ppt/tags/tag95.xml><?xml version="1.0" encoding="utf-8"?>
<p:tagLst xmlns:p="http://schemas.openxmlformats.org/presentationml/2006/main">
  <p:tag name="KSO_WM_BEAUTIFY_FLAG" val="#wm#"/>
  <p:tag name="KSO_WM_TEMPLATE_CATEGORY" val="custom"/>
  <p:tag name="KSO_WM_TEMPLATE_INDEX" val="20205081"/>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commondata" val="eyJoZGlkIjoiMWUxN2RjOTNjMTkxMDYzNGE1MGZlNzg3NTY0YzYzYTAifQ=="/>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9220</Words>
  <Application>WPS 演示</Application>
  <PresentationFormat>宽屏</PresentationFormat>
  <Paragraphs>783</Paragraphs>
  <Slides>19</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Arial</vt:lpstr>
      <vt:lpstr>宋体</vt:lpstr>
      <vt:lpstr>Wingdings</vt:lpstr>
      <vt:lpstr>Wingdings</vt:lpstr>
      <vt:lpstr>微软雅黑</vt:lpstr>
      <vt:lpstr>Arial Unicode MS</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13725516980</cp:lastModifiedBy>
  <cp:revision>238</cp:revision>
  <dcterms:created xsi:type="dcterms:W3CDTF">2019-06-19T02:08:00Z</dcterms:created>
  <dcterms:modified xsi:type="dcterms:W3CDTF">2026-08-06T02:46:42Z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56D7DE83083C48699AADDB45D4F15C58_13</vt:lpwstr>
  </property>
</Properties>
</file>